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32" r:id="rId4"/>
    <p:sldId id="406" r:id="rId6"/>
    <p:sldId id="333" r:id="rId7"/>
    <p:sldId id="336" r:id="rId8"/>
    <p:sldId id="378" r:id="rId9"/>
    <p:sldId id="375" r:id="rId10"/>
    <p:sldId id="376" r:id="rId11"/>
    <p:sldId id="340" r:id="rId12"/>
    <p:sldId id="372" r:id="rId13"/>
    <p:sldId id="343" r:id="rId14"/>
    <p:sldId id="373" r:id="rId15"/>
    <p:sldId id="339" r:id="rId16"/>
    <p:sldId id="338" r:id="rId17"/>
    <p:sldId id="435" r:id="rId18"/>
    <p:sldId id="347" r:id="rId19"/>
    <p:sldId id="362" r:id="rId20"/>
    <p:sldId id="348" r:id="rId21"/>
    <p:sldId id="349" r:id="rId22"/>
    <p:sldId id="407" r:id="rId23"/>
    <p:sldId id="351" r:id="rId24"/>
    <p:sldId id="352" r:id="rId25"/>
    <p:sldId id="374" r:id="rId26"/>
    <p:sldId id="396" r:id="rId27"/>
    <p:sldId id="353" r:id="rId28"/>
    <p:sldId id="354" r:id="rId29"/>
    <p:sldId id="363" r:id="rId30"/>
    <p:sldId id="389" r:id="rId31"/>
    <p:sldId id="358" r:id="rId32"/>
    <p:sldId id="380" r:id="rId33"/>
    <p:sldId id="379" r:id="rId34"/>
    <p:sldId id="361" r:id="rId35"/>
  </p:sldIdLst>
  <p:sldSz cx="9144000" cy="6858000" type="screen4x3"/>
  <p:notesSz cx="6858000" cy="9144000"/>
  <p:defaultTextStyle>
    <a:defPPr>
      <a:defRPr lang="zh-CN"/>
    </a:defPPr>
    <a:lvl1pPr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3399"/>
    <a:srgbClr val="CC0000"/>
    <a:srgbClr val="666699"/>
    <a:srgbClr val="800080"/>
    <a:srgbClr val="990033"/>
    <a:srgbClr val="009999"/>
    <a:srgbClr val="00CC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47" autoAdjust="0"/>
    <p:restoredTop sz="94683" autoAdjust="0"/>
  </p:normalViewPr>
  <p:slideViewPr>
    <p:cSldViewPr>
      <p:cViewPr>
        <p:scale>
          <a:sx n="100" d="100"/>
          <a:sy n="100" d="100"/>
        </p:scale>
        <p:origin x="-2238" y="-282"/>
      </p:cViewPr>
      <p:guideLst>
        <p:guide orient="horz" pos="2124"/>
        <p:guide pos="28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117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b="0">
                <a:latin typeface="Arial" panose="020B0604020202020204" pitchFamily="34" charset="0"/>
              </a:defRPr>
            </a:lvl1pPr>
          </a:lstStyle>
          <a:p>
            <a:endParaRPr lang="en-US" altLang="zh-CN"/>
          </a:p>
        </p:txBody>
      </p:sp>
      <p:sp>
        <p:nvSpPr>
          <p:cNvPr id="39117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endParaRPr lang="en-US" altLang="zh-CN"/>
          </a:p>
        </p:txBody>
      </p:sp>
      <p:sp>
        <p:nvSpPr>
          <p:cNvPr id="391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p:spPr>
      </p:sp>
      <p:sp>
        <p:nvSpPr>
          <p:cNvPr id="39117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39117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b="0">
                <a:latin typeface="Arial" panose="020B0604020202020204" pitchFamily="34" charset="0"/>
              </a:defRPr>
            </a:lvl1pPr>
          </a:lstStyle>
          <a:p>
            <a:endParaRPr lang="en-US" altLang="zh-CN"/>
          </a:p>
        </p:txBody>
      </p:sp>
      <p:sp>
        <p:nvSpPr>
          <p:cNvPr id="391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b="0">
                <a:latin typeface="Arial" panose="020B0604020202020204" pitchFamily="34" charset="0"/>
              </a:defRPr>
            </a:lvl1pPr>
          </a:lstStyle>
          <a:p>
            <a:fld id="{CB3087C3-241C-4679-B51C-DDE842A64688}"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EDB8E10E-0A5E-49D8-81D5-52791D1614CC}" type="slidenum">
              <a:rPr lang="en-US" altLang="zh-CN"/>
            </a:fld>
            <a:endParaRPr lang="en-US" altLang="zh-CN"/>
          </a:p>
        </p:txBody>
      </p:sp>
      <p:sp>
        <p:nvSpPr>
          <p:cNvPr id="739330" name="Rectangle 2"/>
          <p:cNvSpPr>
            <a:spLocks noGrp="1" noRot="1" noChangeAspect="1" noChangeArrowheads="1" noTextEdit="1"/>
          </p:cNvSpPr>
          <p:nvPr>
            <p:ph type="sldImg"/>
          </p:nvPr>
        </p:nvSpPr>
        <p:spPr/>
      </p:sp>
      <p:sp>
        <p:nvSpPr>
          <p:cNvPr id="73933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DE30F98-1B7C-4B58-BF0E-7E90F65AC9A2}" type="slidenum">
              <a:rPr lang="en-US" altLang="zh-CN"/>
            </a:fld>
            <a:endParaRPr lang="en-US" altLang="zh-CN"/>
          </a:p>
        </p:txBody>
      </p:sp>
    </p:spTree>
  </p:cSld>
  <p:clrMapOvr>
    <a:masterClrMapping/>
  </p:clrMapOvr>
  <p:transition spd="med">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22FCB5-8B45-49B2-B05F-0E0935DD80C3}" type="slidenum">
              <a:rPr lang="en-US" altLang="zh-CN"/>
            </a:fld>
            <a:endParaRPr lang="en-US" altLang="zh-CN"/>
          </a:p>
        </p:txBody>
      </p:sp>
    </p:spTree>
  </p:cSld>
  <p:clrMapOvr>
    <a:masterClrMapping/>
  </p:clrMapOvr>
  <p:transition spd="med">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8925" y="981075"/>
            <a:ext cx="2058988" cy="51450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981075"/>
            <a:ext cx="6029325" cy="51450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F550BC2-03EB-4FD6-9CE8-B6292328EE8E}" type="slidenum">
              <a:rPr lang="en-US" altLang="zh-CN"/>
            </a:fld>
            <a:endParaRPr lang="en-US" altLang="zh-CN"/>
          </a:p>
        </p:txBody>
      </p:sp>
    </p:spTree>
  </p:cSld>
  <p:clrMapOvr>
    <a:masterClrMapping/>
  </p:clrMapOvr>
  <p:transition spd="med">
    <p:cover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3122" name="Freeform 50"/>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ln>
        </p:spPr>
        <p:txBody>
          <a:bodyPr/>
          <a:lstStyle/>
          <a:p>
            <a:endParaRPr lang="zh-CN" altLang="en-US"/>
          </a:p>
        </p:txBody>
      </p:sp>
      <p:sp>
        <p:nvSpPr>
          <p:cNvPr id="3074" name="Rectangle 2"/>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zh-CN" altLang="en-US" smtClean="0"/>
              <a:t>单击此处编辑母版标题样式</a:t>
            </a:r>
            <a:endParaRPr lang="zh-CN" altLang="en-US"/>
          </a:p>
        </p:txBody>
      </p:sp>
      <p:sp>
        <p:nvSpPr>
          <p:cNvPr id="3075" name="Rectangle 3"/>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zh-CN" altLang="en-US" smtClean="0"/>
              <a:t>单击此处编辑母版副标题样式</a:t>
            </a:r>
            <a:endParaRPr lang="zh-CN" altLang="en-US"/>
          </a:p>
        </p:txBody>
      </p:sp>
      <p:sp>
        <p:nvSpPr>
          <p:cNvPr id="3076" name="Rectangle 4"/>
          <p:cNvSpPr>
            <a:spLocks noGrp="1" noChangeArrowheads="1"/>
          </p:cNvSpPr>
          <p:nvPr>
            <p:ph type="dt" sz="half" idx="2"/>
          </p:nvPr>
        </p:nvSpPr>
        <p:spPr>
          <a:xfrm>
            <a:off x="685800" y="6248400"/>
            <a:ext cx="1905000" cy="457200"/>
          </a:xfrm>
        </p:spPr>
        <p:txBody>
          <a:bodyPr/>
          <a:lstStyle>
            <a:lvl1pPr>
              <a:defRPr/>
            </a:lvl1pPr>
          </a:lstStyle>
          <a:p>
            <a:endParaRPr lang="en-US" altLang="zh-CN"/>
          </a:p>
        </p:txBody>
      </p:sp>
      <p:sp>
        <p:nvSpPr>
          <p:cNvPr id="3077" name="Rectangle 5"/>
          <p:cNvSpPr>
            <a:spLocks noGrp="1" noChangeArrowheads="1"/>
          </p:cNvSpPr>
          <p:nvPr>
            <p:ph type="ftr" sz="quarter" idx="3"/>
          </p:nvPr>
        </p:nvSpPr>
        <p:spPr>
          <a:xfrm>
            <a:off x="3124200" y="6248400"/>
            <a:ext cx="2895600" cy="457200"/>
          </a:xfrm>
        </p:spPr>
        <p:txBody>
          <a:bodyPr/>
          <a:lstStyle>
            <a:lvl1pPr>
              <a:defRPr/>
            </a:lvl1pPr>
          </a:lstStyle>
          <a:p>
            <a:endParaRPr lang="en-US" altLang="zh-CN"/>
          </a:p>
        </p:txBody>
      </p:sp>
      <p:sp>
        <p:nvSpPr>
          <p:cNvPr id="3078" name="Rectangle 6"/>
          <p:cNvSpPr>
            <a:spLocks noGrp="1" noChangeArrowheads="1"/>
          </p:cNvSpPr>
          <p:nvPr>
            <p:ph type="sldNum" sz="quarter" idx="4"/>
          </p:nvPr>
        </p:nvSpPr>
        <p:spPr>
          <a:xfrm>
            <a:off x="6553200" y="6248400"/>
            <a:ext cx="1905000" cy="457200"/>
          </a:xfrm>
        </p:spPr>
        <p:txBody>
          <a:bodyPr/>
          <a:lstStyle>
            <a:lvl1pPr>
              <a:defRPr/>
            </a:lvl1pPr>
          </a:lstStyle>
          <a:p>
            <a:fld id="{3DE30F98-1B7C-4B58-BF0E-7E90F65AC9A2}" type="slidenum">
              <a:rPr lang="en-US" altLang="zh-CN" smtClean="0"/>
            </a:fld>
            <a:endParaRPr lang="en-US" altLang="zh-CN"/>
          </a:p>
        </p:txBody>
      </p:sp>
      <p:grpSp>
        <p:nvGrpSpPr>
          <p:cNvPr id="2" name="Group 60"/>
          <p:cNvGrpSpPr/>
          <p:nvPr/>
        </p:nvGrpSpPr>
        <p:grpSpPr bwMode="auto">
          <a:xfrm>
            <a:off x="195263" y="234950"/>
            <a:ext cx="3787775" cy="1778000"/>
            <a:chOff x="123" y="148"/>
            <a:chExt cx="2386" cy="1120"/>
          </a:xfrm>
        </p:grpSpPr>
        <p:sp>
          <p:nvSpPr>
            <p:cNvPr id="3100" name="Freeform 28"/>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endParaRPr lang="zh-CN" altLang="en-US"/>
            </a:p>
          </p:txBody>
        </p:sp>
        <p:sp>
          <p:nvSpPr>
            <p:cNvPr id="3101" name="Freeform 29"/>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endParaRPr lang="zh-CN" altLang="en-US"/>
            </a:p>
          </p:txBody>
        </p:sp>
        <p:sp>
          <p:nvSpPr>
            <p:cNvPr id="3102" name="Freeform 30"/>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grpSp>
          <p:nvGrpSpPr>
            <p:cNvPr id="3" name="Group 57"/>
            <p:cNvGrpSpPr/>
            <p:nvPr userDrawn="1"/>
          </p:nvGrpSpPr>
          <p:grpSpPr bwMode="auto">
            <a:xfrm>
              <a:off x="123" y="148"/>
              <a:ext cx="2386" cy="1081"/>
              <a:chOff x="123" y="148"/>
              <a:chExt cx="2386" cy="1081"/>
            </a:xfrm>
          </p:grpSpPr>
          <p:sp>
            <p:nvSpPr>
              <p:cNvPr id="3103" name="Freeform 31"/>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3104" name="Freeform 32"/>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3105" name="Freeform 33"/>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3106" name="Freeform 34"/>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3107" name="Freeform 35"/>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grpSp>
      </p:grpSp>
      <p:grpSp>
        <p:nvGrpSpPr>
          <p:cNvPr id="4" name="Group 59"/>
          <p:cNvGrpSpPr/>
          <p:nvPr/>
        </p:nvGrpSpPr>
        <p:grpSpPr bwMode="auto">
          <a:xfrm>
            <a:off x="7915275" y="4368800"/>
            <a:ext cx="742950" cy="1058863"/>
            <a:chOff x="4986" y="2752"/>
            <a:chExt cx="468" cy="667"/>
          </a:xfrm>
        </p:grpSpPr>
        <p:sp>
          <p:nvSpPr>
            <p:cNvPr id="3109" name="Freeform 37"/>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endParaRPr lang="zh-CN" altLang="en-US"/>
            </a:p>
          </p:txBody>
        </p:sp>
        <p:sp>
          <p:nvSpPr>
            <p:cNvPr id="3110" name="Freeform 38"/>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ln>
          </p:spPr>
          <p:txBody>
            <a:bodyPr/>
            <a:lstStyle/>
            <a:p>
              <a:endParaRPr lang="zh-CN" altLang="en-US"/>
            </a:p>
          </p:txBody>
        </p:sp>
        <p:sp>
          <p:nvSpPr>
            <p:cNvPr id="3111" name="Freeform 39"/>
            <p:cNvSpPr/>
            <p:nvPr userDrawn="1"/>
          </p:nvSpPr>
          <p:spPr bwMode="auto">
            <a:xfrm rot="7320404">
              <a:off x="5000" y="2912"/>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grpSp>
          <p:nvGrpSpPr>
            <p:cNvPr id="5" name="Group 58"/>
            <p:cNvGrpSpPr/>
            <p:nvPr userDrawn="1"/>
          </p:nvGrpSpPr>
          <p:grpSpPr bwMode="auto">
            <a:xfrm>
              <a:off x="4986" y="2752"/>
              <a:ext cx="468" cy="667"/>
              <a:chOff x="4986" y="2752"/>
              <a:chExt cx="468" cy="667"/>
            </a:xfrm>
          </p:grpSpPr>
          <p:sp>
            <p:nvSpPr>
              <p:cNvPr id="3112" name="Freeform 40"/>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3113" name="Freeform 41"/>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3114" name="Freeform 42"/>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3115" name="Freeform 43"/>
              <p:cNvSpPr/>
              <p:nvPr userDrawn="1"/>
            </p:nvSpPr>
            <p:spPr bwMode="auto">
              <a:xfrm rot="7320404">
                <a:off x="5363" y="2874"/>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3116" name="Freeform 44"/>
              <p:cNvSpPr/>
              <p:nvPr userDrawn="1"/>
            </p:nvSpPr>
            <p:spPr bwMode="auto">
              <a:xfrm rot="7320404">
                <a:off x="5136"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grpSp>
      </p:grpSp>
      <p:sp>
        <p:nvSpPr>
          <p:cNvPr id="3117" name="Freeform 45"/>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ln>
          <a:effectLst/>
        </p:spPr>
        <p:txBody>
          <a:bodyPr/>
          <a:lstStyle/>
          <a:p>
            <a:endParaRPr lang="zh-CN" altLang="en-US"/>
          </a:p>
        </p:txBody>
      </p:sp>
      <p:sp>
        <p:nvSpPr>
          <p:cNvPr id="3121" name="Freeform 49"/>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ln>
          <a:effectLst/>
        </p:spPr>
        <p:txBody>
          <a:bodyPr/>
          <a:lstStyle/>
          <a:p>
            <a:endParaRPr lang="zh-CN" altLang="en-US"/>
          </a:p>
        </p:txBody>
      </p:sp>
    </p:spTree>
  </p:cSld>
  <p:clrMapOvr>
    <a:masterClrMapping/>
  </p:clrMapOvr>
  <p:transition spd="med">
    <p:cover dir="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B724BB3-5B5F-460F-ADEE-FDD9055F92E0}"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AE039DA-2D1F-4068-8731-82CE3F01FE15}"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9B8DEF0-274A-4A50-9769-B22E3EA70688}"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4927686-5A37-4230-AB06-946F9E3B0935}"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1EC2D94-AB1A-4B93-A95D-2D977D4AC00D}"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7DC1138-0C9F-49DD-A501-E0A391E35A42}"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A956AC4-543E-4F56-B8C4-70B6F9C5DBD5}"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B724BB3-5B5F-460F-ADEE-FDD9055F92E0}" type="slidenum">
              <a:rPr lang="en-US" altLang="zh-CN"/>
            </a:fld>
            <a:endParaRPr lang="en-US" altLang="zh-CN"/>
          </a:p>
        </p:txBody>
      </p:sp>
    </p:spTree>
  </p:cSld>
  <p:clrMapOvr>
    <a:masterClrMapping/>
  </p:clrMapOvr>
  <p:transition spd="med">
    <p:cover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7D91CFB-D9AB-48D7-ADA0-205C56D7EEA8}"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22FCB5-8B45-49B2-B05F-0E0935DD80C3}"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0" y="152400"/>
            <a:ext cx="1924050"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152400"/>
            <a:ext cx="5619750" cy="5334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F550BC2-03EB-4FD6-9CE8-B6292328EE8E}" type="slidenum">
              <a:rPr lang="en-US" altLang="zh-CN" smtClean="0"/>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AE039DA-2D1F-4068-8731-82CE3F01FE15}" type="slidenum">
              <a:rPr lang="en-US" altLang="zh-CN"/>
            </a:fld>
            <a:endParaRPr lang="en-US" altLang="zh-CN"/>
          </a:p>
        </p:txBody>
      </p:sp>
    </p:spTree>
  </p:cSld>
  <p:clrMapOvr>
    <a:masterClrMapping/>
  </p:clrMapOvr>
  <p:transition spd="med">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16113"/>
            <a:ext cx="40386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16113"/>
            <a:ext cx="40386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9B8DEF0-274A-4A50-9769-B22E3EA70688}" type="slidenum">
              <a:rPr lang="en-US" altLang="zh-CN"/>
            </a:fld>
            <a:endParaRPr lang="en-US" altLang="zh-CN"/>
          </a:p>
        </p:txBody>
      </p:sp>
    </p:spTree>
  </p:cSld>
  <p:clrMapOvr>
    <a:masterClrMapping/>
  </p:clrMapOvr>
  <p:transition spd="med">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4927686-5A37-4230-AB06-946F9E3B0935}" type="slidenum">
              <a:rPr lang="en-US" altLang="zh-CN"/>
            </a:fld>
            <a:endParaRPr lang="en-US" altLang="zh-CN"/>
          </a:p>
        </p:txBody>
      </p:sp>
    </p:spTree>
  </p:cSld>
  <p:clrMapOvr>
    <a:masterClrMapping/>
  </p:clrMapOvr>
  <p:transition spd="med">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1EC2D94-AB1A-4B93-A95D-2D977D4AC00D}" type="slidenum">
              <a:rPr lang="en-US" altLang="zh-CN"/>
            </a:fld>
            <a:endParaRPr lang="en-US" altLang="zh-CN"/>
          </a:p>
        </p:txBody>
      </p:sp>
    </p:spTree>
  </p:cSld>
  <p:clrMapOvr>
    <a:masterClrMapping/>
  </p:clrMapOvr>
  <p:transition spd="med">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7DC1138-0C9F-49DD-A501-E0A391E35A42}" type="slidenum">
              <a:rPr lang="en-US" altLang="zh-CN"/>
            </a:fld>
            <a:endParaRPr lang="en-US" altLang="zh-CN"/>
          </a:p>
        </p:txBody>
      </p:sp>
    </p:spTree>
  </p:cSld>
  <p:clrMapOvr>
    <a:masterClrMapping/>
  </p:clrMapOvr>
  <p:transition spd="med">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A956AC4-543E-4F56-B8C4-70B6F9C5DBD5}" type="slidenum">
              <a:rPr lang="en-US" altLang="zh-CN"/>
            </a:fld>
            <a:endParaRPr lang="en-US" altLang="zh-CN"/>
          </a:p>
        </p:txBody>
      </p:sp>
    </p:spTree>
  </p:cSld>
  <p:clrMapOvr>
    <a:masterClrMapping/>
  </p:clrMapOvr>
  <p:transition spd="med">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7D91CFB-D9AB-48D7-ADA0-205C56D7EEA8}" type="slidenum">
              <a:rPr lang="en-US" altLang="zh-CN"/>
            </a:fld>
            <a:endParaRPr lang="en-US" altLang="zh-CN"/>
          </a:p>
        </p:txBody>
      </p:sp>
    </p:spTree>
  </p:cSld>
  <p:clrMapOvr>
    <a:masterClrMapping/>
  </p:clrMapOvr>
  <p:transition spd="med">
    <p:cover dir="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bwMode="auto">
          <a:xfrm>
            <a:off x="468313" y="981075"/>
            <a:ext cx="8229600" cy="863600"/>
          </a:xfrm>
          <a:prstGeom prst="rect">
            <a:avLst/>
          </a:prstGeom>
          <a:noFill/>
          <a:ln w="9525">
            <a:noFill/>
            <a:miter lim="800000"/>
          </a:ln>
          <a:effec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297987" name="Rectangle 3"/>
          <p:cNvSpPr>
            <a:spLocks noGrp="1" noChangeArrowheads="1"/>
          </p:cNvSpPr>
          <p:nvPr>
            <p:ph type="body" idx="1"/>
          </p:nvPr>
        </p:nvSpPr>
        <p:spPr bwMode="auto">
          <a:xfrm>
            <a:off x="457200" y="1916113"/>
            <a:ext cx="8229600" cy="4210050"/>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29798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b="0">
                <a:latin typeface="+mn-lt"/>
              </a:defRPr>
            </a:lvl1pPr>
          </a:lstStyle>
          <a:p>
            <a:endParaRPr lang="en-US" altLang="zh-CN"/>
          </a:p>
        </p:txBody>
      </p:sp>
      <p:sp>
        <p:nvSpPr>
          <p:cNvPr id="29798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b="0">
                <a:latin typeface="+mn-lt"/>
              </a:defRPr>
            </a:lvl1pPr>
          </a:lstStyle>
          <a:p>
            <a:endParaRPr lang="en-US" altLang="zh-CN"/>
          </a:p>
        </p:txBody>
      </p:sp>
      <p:sp>
        <p:nvSpPr>
          <p:cNvPr id="29799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b="0">
                <a:latin typeface="+mn-lt"/>
              </a:defRPr>
            </a:lvl1pPr>
          </a:lstStyle>
          <a:p>
            <a:fld id="{791974BD-DD10-4F79-921E-3FE968DD521E}"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cover dir="r"/>
  </p:transition>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 name="Freeform 24"/>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ln>
        </p:spPr>
        <p:txBody>
          <a:bodyPr/>
          <a:lstStyle/>
          <a:p>
            <a:endParaRPr lang="zh-CN" altLang="en-US"/>
          </a:p>
        </p:txBody>
      </p:sp>
      <p:sp>
        <p:nvSpPr>
          <p:cNvPr id="1026" name="Rectangle 2"/>
          <p:cNvSpPr>
            <a:spLocks noGrp="1" noChangeArrowheads="1"/>
          </p:cNvSpPr>
          <p:nvPr>
            <p:ph type="title"/>
          </p:nvPr>
        </p:nvSpPr>
        <p:spPr bwMode="auto">
          <a:xfrm>
            <a:off x="685800" y="152400"/>
            <a:ext cx="6870700" cy="1600200"/>
          </a:xfrm>
          <a:prstGeom prst="rect">
            <a:avLst/>
          </a:prstGeom>
          <a:noFill/>
          <a:ln w="9525">
            <a:noFill/>
            <a:miter lim="800000"/>
          </a:ln>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85800" y="1828800"/>
            <a:ext cx="7696200" cy="36576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1371600" y="6248400"/>
            <a:ext cx="1905000" cy="457200"/>
          </a:xfrm>
          <a:prstGeom prst="rect">
            <a:avLst/>
          </a:prstGeom>
          <a:noFill/>
          <a:ln w="9525">
            <a:noFill/>
            <a:miter lim="800000"/>
          </a:ln>
        </p:spPr>
        <p:txBody>
          <a:bodyPr vert="horz" wrap="square" lIns="91440" tIns="45720" rIns="91440" bIns="45720" numCol="1" anchor="t" anchorCtr="0" compatLnSpc="1"/>
          <a:lstStyle>
            <a:lvl1pPr eaLnBrk="1" hangingPunct="1">
              <a:defRPr sz="1400">
                <a:ea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3556000" y="6248400"/>
            <a:ext cx="2895600" cy="457200"/>
          </a:xfrm>
          <a:prstGeom prst="rect">
            <a:avLst/>
          </a:prstGeom>
          <a:noFill/>
          <a:ln w="9525">
            <a:noFill/>
            <a:miter lim="800000"/>
          </a:ln>
        </p:spPr>
        <p:txBody>
          <a:bodyPr vert="horz" wrap="square" lIns="91440" tIns="45720" rIns="91440" bIns="45720" numCol="1" anchor="t" anchorCtr="0" compatLnSpc="1"/>
          <a:lstStyle>
            <a:lvl1pPr algn="ctr" eaLnBrk="1" hangingPunct="1">
              <a:defRPr sz="1400">
                <a:ea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6718300" y="6248400"/>
            <a:ext cx="1905000" cy="457200"/>
          </a:xfrm>
          <a:prstGeom prst="rect">
            <a:avLst/>
          </a:prstGeom>
          <a:noFill/>
          <a:ln w="9525">
            <a:noFill/>
            <a:miter lim="800000"/>
          </a:ln>
        </p:spPr>
        <p:txBody>
          <a:bodyPr vert="horz" wrap="square" lIns="91440" tIns="45720" rIns="91440" bIns="45720" numCol="1" anchor="t" anchorCtr="0" compatLnSpc="1"/>
          <a:lstStyle>
            <a:lvl1pPr algn="r" eaLnBrk="1" hangingPunct="1">
              <a:defRPr sz="1400">
                <a:ea typeface="宋体" panose="02010600030101010101" pitchFamily="2" charset="-122"/>
              </a:defRPr>
            </a:lvl1pPr>
          </a:lstStyle>
          <a:p>
            <a:fld id="{791974BD-DD10-4F79-921E-3FE968DD521E}" type="slidenum">
              <a:rPr lang="en-US" altLang="zh-CN" smtClean="0"/>
            </a:fld>
            <a:endParaRPr lang="en-US" altLang="zh-CN"/>
          </a:p>
        </p:txBody>
      </p:sp>
      <p:sp>
        <p:nvSpPr>
          <p:cNvPr id="1051" name="Freeform 27"/>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ln>
        </p:spPr>
        <p:txBody>
          <a:bodyPr/>
          <a:lstStyle/>
          <a:p>
            <a:endParaRPr lang="zh-CN" altLang="en-US"/>
          </a:p>
        </p:txBody>
      </p:sp>
      <p:sp>
        <p:nvSpPr>
          <p:cNvPr id="1053" name="Freeform 29"/>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ln>
        </p:spPr>
        <p:txBody>
          <a:bodyPr/>
          <a:lstStyle/>
          <a:p>
            <a:endParaRPr lang="zh-CN" altLang="en-US"/>
          </a:p>
        </p:txBody>
      </p:sp>
      <p:grpSp>
        <p:nvGrpSpPr>
          <p:cNvPr id="2" name="Group 142"/>
          <p:cNvGrpSpPr/>
          <p:nvPr/>
        </p:nvGrpSpPr>
        <p:grpSpPr bwMode="auto">
          <a:xfrm>
            <a:off x="7938" y="5540375"/>
            <a:ext cx="1784350" cy="1246188"/>
            <a:chOff x="5" y="3490"/>
            <a:chExt cx="1124" cy="785"/>
          </a:xfrm>
        </p:grpSpPr>
        <p:sp>
          <p:nvSpPr>
            <p:cNvPr id="1046" name="Freeform 22"/>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ln>
          </p:spPr>
          <p:txBody>
            <a:bodyPr/>
            <a:lstStyle/>
            <a:p>
              <a:endParaRPr lang="zh-CN" altLang="en-US"/>
            </a:p>
          </p:txBody>
        </p:sp>
        <p:sp>
          <p:nvSpPr>
            <p:cNvPr id="1047" name="Freeform 23"/>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ln>
          </p:spPr>
          <p:txBody>
            <a:bodyPr/>
            <a:lstStyle/>
            <a:p>
              <a:endParaRPr lang="zh-CN" altLang="en-US"/>
            </a:p>
          </p:txBody>
        </p:sp>
        <p:sp>
          <p:nvSpPr>
            <p:cNvPr id="1049" name="Freeform 25"/>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endParaRPr lang="zh-CN" altLang="en-US"/>
            </a:p>
          </p:txBody>
        </p:sp>
        <p:sp>
          <p:nvSpPr>
            <p:cNvPr id="1050" name="Freeform 26"/>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sp>
          <p:nvSpPr>
            <p:cNvPr id="1057" name="Freeform 33"/>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ln>
          </p:spPr>
          <p:txBody>
            <a:bodyPr/>
            <a:lstStyle/>
            <a:p>
              <a:endParaRPr lang="zh-CN" altLang="en-US"/>
            </a:p>
          </p:txBody>
        </p:sp>
        <p:sp>
          <p:nvSpPr>
            <p:cNvPr id="1058" name="Freeform 34"/>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ln>
          </p:spPr>
          <p:txBody>
            <a:bodyPr/>
            <a:lstStyle/>
            <a:p>
              <a:endParaRPr lang="zh-CN" altLang="en-US"/>
            </a:p>
          </p:txBody>
        </p:sp>
        <p:sp>
          <p:nvSpPr>
            <p:cNvPr id="1059" name="Freeform 35"/>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ln>
          </p:spPr>
          <p:txBody>
            <a:bodyPr/>
            <a:lstStyle/>
            <a:p>
              <a:endParaRPr lang="zh-CN" altLang="en-US"/>
            </a:p>
          </p:txBody>
        </p:sp>
        <p:sp>
          <p:nvSpPr>
            <p:cNvPr id="1060" name="Freeform 36"/>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ln>
          </p:spPr>
          <p:txBody>
            <a:bodyPr/>
            <a:lstStyle/>
            <a:p>
              <a:endParaRPr lang="zh-CN" altLang="en-US"/>
            </a:p>
          </p:txBody>
        </p:sp>
        <p:sp>
          <p:nvSpPr>
            <p:cNvPr id="1061" name="Freeform 37"/>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ln>
          </p:spPr>
          <p:txBody>
            <a:bodyPr/>
            <a:lstStyle/>
            <a:p>
              <a:endParaRPr lang="zh-CN" altLang="en-US"/>
            </a:p>
          </p:txBody>
        </p:sp>
        <p:grpSp>
          <p:nvGrpSpPr>
            <p:cNvPr id="3" name="Group 137"/>
            <p:cNvGrpSpPr/>
            <p:nvPr userDrawn="1"/>
          </p:nvGrpSpPr>
          <p:grpSpPr bwMode="auto">
            <a:xfrm>
              <a:off x="5" y="3490"/>
              <a:ext cx="1124" cy="780"/>
              <a:chOff x="5" y="3490"/>
              <a:chExt cx="1124" cy="780"/>
            </a:xfrm>
          </p:grpSpPr>
          <p:grpSp>
            <p:nvGrpSpPr>
              <p:cNvPr id="4" name="Group 128"/>
              <p:cNvGrpSpPr/>
              <p:nvPr userDrawn="1"/>
            </p:nvGrpSpPr>
            <p:grpSpPr bwMode="auto">
              <a:xfrm>
                <a:off x="499" y="3562"/>
                <a:ext cx="548" cy="708"/>
                <a:chOff x="499" y="3562"/>
                <a:chExt cx="548" cy="708"/>
              </a:xfrm>
            </p:grpSpPr>
            <p:sp>
              <p:nvSpPr>
                <p:cNvPr id="1073" name="Freeform 49"/>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ln>
              </p:spPr>
              <p:txBody>
                <a:bodyPr/>
                <a:lstStyle/>
                <a:p>
                  <a:endParaRPr lang="zh-CN" altLang="en-US"/>
                </a:p>
              </p:txBody>
            </p:sp>
            <p:sp>
              <p:nvSpPr>
                <p:cNvPr id="1077" name="Freeform 53"/>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ln>
              </p:spPr>
              <p:txBody>
                <a:bodyPr/>
                <a:lstStyle/>
                <a:p>
                  <a:endParaRPr lang="zh-CN" altLang="en-US"/>
                </a:p>
              </p:txBody>
            </p:sp>
            <p:sp>
              <p:nvSpPr>
                <p:cNvPr id="1080" name="Freeform 56"/>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ln>
              </p:spPr>
              <p:txBody>
                <a:bodyPr/>
                <a:lstStyle/>
                <a:p>
                  <a:endParaRPr lang="zh-CN" altLang="en-US"/>
                </a:p>
              </p:txBody>
            </p:sp>
          </p:grpSp>
          <p:sp>
            <p:nvSpPr>
              <p:cNvPr id="1070" name="Freeform 46"/>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1074" name="Freeform 50"/>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sp>
            <p:nvSpPr>
              <p:cNvPr id="1075" name="Freeform 51"/>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ln>
            </p:spPr>
            <p:txBody>
              <a:bodyPr/>
              <a:lstStyle/>
              <a:p>
                <a:endParaRPr lang="zh-CN" altLang="en-US"/>
              </a:p>
            </p:txBody>
          </p:sp>
          <p:grpSp>
            <p:nvGrpSpPr>
              <p:cNvPr id="5" name="Group 126"/>
              <p:cNvGrpSpPr/>
              <p:nvPr userDrawn="1"/>
            </p:nvGrpSpPr>
            <p:grpSpPr bwMode="auto">
              <a:xfrm>
                <a:off x="5" y="3490"/>
                <a:ext cx="1124" cy="678"/>
                <a:chOff x="5" y="3490"/>
                <a:chExt cx="1124" cy="678"/>
              </a:xfrm>
            </p:grpSpPr>
            <p:sp>
              <p:nvSpPr>
                <p:cNvPr id="1056" name="Freeform 32"/>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1069" name="Freeform 45"/>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1071" name="Freeform 47"/>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1072" name="Freeform 48"/>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ln>
              </p:spPr>
              <p:txBody>
                <a:bodyPr/>
                <a:lstStyle/>
                <a:p>
                  <a:endParaRPr lang="zh-CN" altLang="en-US"/>
                </a:p>
              </p:txBody>
            </p:sp>
            <p:sp>
              <p:nvSpPr>
                <p:cNvPr id="1076" name="Freeform 52"/>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ln>
              </p:spPr>
              <p:txBody>
                <a:bodyPr/>
                <a:lstStyle/>
                <a:p>
                  <a:endParaRPr lang="zh-CN" altLang="en-US"/>
                </a:p>
              </p:txBody>
            </p:sp>
            <p:sp>
              <p:nvSpPr>
                <p:cNvPr id="1078" name="Freeform 54"/>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ln>
              </p:spPr>
              <p:txBody>
                <a:bodyPr/>
                <a:lstStyle/>
                <a:p>
                  <a:endParaRPr lang="zh-CN" altLang="en-US"/>
                </a:p>
              </p:txBody>
            </p:sp>
            <p:sp>
              <p:nvSpPr>
                <p:cNvPr id="1079" name="Freeform 55"/>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ln>
              </p:spPr>
              <p:txBody>
                <a:bodyPr/>
                <a:lstStyle/>
                <a:p>
                  <a:endParaRPr lang="zh-CN" altLang="en-US"/>
                </a:p>
              </p:txBody>
            </p:sp>
            <p:sp>
              <p:nvSpPr>
                <p:cNvPr id="1081" name="Freeform 57"/>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ln>
              </p:spPr>
              <p:txBody>
                <a:bodyPr/>
                <a:lstStyle/>
                <a:p>
                  <a:endParaRPr lang="zh-CN" altLang="en-US"/>
                </a:p>
              </p:txBody>
            </p:sp>
          </p:grpSp>
        </p:grpSp>
      </p:grpSp>
      <p:grpSp>
        <p:nvGrpSpPr>
          <p:cNvPr id="6" name="Group 136"/>
          <p:cNvGrpSpPr/>
          <p:nvPr/>
        </p:nvGrpSpPr>
        <p:grpSpPr bwMode="auto">
          <a:xfrm>
            <a:off x="8680450" y="2116138"/>
            <a:ext cx="385763" cy="4308475"/>
            <a:chOff x="5468" y="1333"/>
            <a:chExt cx="243" cy="2714"/>
          </a:xfrm>
        </p:grpSpPr>
        <p:sp>
          <p:nvSpPr>
            <p:cNvPr id="1052" name="Freeform 28"/>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ln>
          </p:spPr>
          <p:txBody>
            <a:bodyPr/>
            <a:lstStyle/>
            <a:p>
              <a:endParaRPr lang="zh-CN" altLang="en-US"/>
            </a:p>
          </p:txBody>
        </p:sp>
        <p:sp>
          <p:nvSpPr>
            <p:cNvPr id="1083" name="Freeform 59"/>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ln>
          </p:spPr>
          <p:txBody>
            <a:bodyPr/>
            <a:lstStyle/>
            <a:p>
              <a:endParaRPr lang="zh-CN" altLang="en-US"/>
            </a:p>
          </p:txBody>
        </p:sp>
      </p:grpSp>
      <p:grpSp>
        <p:nvGrpSpPr>
          <p:cNvPr id="7" name="Group 141"/>
          <p:cNvGrpSpPr/>
          <p:nvPr/>
        </p:nvGrpSpPr>
        <p:grpSpPr bwMode="auto">
          <a:xfrm>
            <a:off x="7318375" y="90488"/>
            <a:ext cx="2133600" cy="1911350"/>
            <a:chOff x="4610" y="57"/>
            <a:chExt cx="1344" cy="1204"/>
          </a:xfrm>
        </p:grpSpPr>
        <p:grpSp>
          <p:nvGrpSpPr>
            <p:cNvPr id="8" name="Group 132"/>
            <p:cNvGrpSpPr/>
            <p:nvPr userDrawn="1"/>
          </p:nvGrpSpPr>
          <p:grpSpPr bwMode="auto">
            <a:xfrm>
              <a:off x="4610" y="57"/>
              <a:ext cx="1344" cy="1204"/>
              <a:chOff x="4610" y="57"/>
              <a:chExt cx="1344" cy="1204"/>
            </a:xfrm>
          </p:grpSpPr>
          <p:sp>
            <p:nvSpPr>
              <p:cNvPr id="1054" name="Freeform 30"/>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ln>
            </p:spPr>
            <p:txBody>
              <a:bodyPr/>
              <a:lstStyle/>
              <a:p>
                <a:endParaRPr lang="zh-CN" altLang="en-US"/>
              </a:p>
            </p:txBody>
          </p:sp>
          <p:grpSp>
            <p:nvGrpSpPr>
              <p:cNvPr id="9" name="Group 131"/>
              <p:cNvGrpSpPr/>
              <p:nvPr userDrawn="1"/>
            </p:nvGrpSpPr>
            <p:grpSpPr bwMode="auto">
              <a:xfrm>
                <a:off x="4610" y="57"/>
                <a:ext cx="1344" cy="985"/>
                <a:chOff x="4610" y="57"/>
                <a:chExt cx="1344" cy="985"/>
              </a:xfrm>
            </p:grpSpPr>
            <p:sp>
              <p:nvSpPr>
                <p:cNvPr id="1055" name="Freeform 31"/>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ln>
              </p:spPr>
              <p:txBody>
                <a:bodyPr/>
                <a:lstStyle/>
                <a:p>
                  <a:endParaRPr lang="zh-CN" altLang="en-US"/>
                </a:p>
              </p:txBody>
            </p:sp>
            <p:sp>
              <p:nvSpPr>
                <p:cNvPr id="1062" name="Freeform 38"/>
                <p:cNvSpPr/>
                <p:nvPr userDrawn="1"/>
              </p:nvSpPr>
              <p:spPr bwMode="auto">
                <a:xfrm rot="-3172564">
                  <a:off x="5048" y="332"/>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ln>
              </p:spPr>
              <p:txBody>
                <a:bodyPr/>
                <a:lstStyle/>
                <a:p>
                  <a:endParaRPr lang="zh-CN" altLang="en-US"/>
                </a:p>
              </p:txBody>
            </p:sp>
            <p:sp>
              <p:nvSpPr>
                <p:cNvPr id="1063" name="Freeform 39"/>
                <p:cNvSpPr/>
                <p:nvPr userDrawn="1"/>
              </p:nvSpPr>
              <p:spPr bwMode="auto">
                <a:xfrm rot="-3172564">
                  <a:off x="4858" y="182"/>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ln>
              </p:spPr>
              <p:txBody>
                <a:bodyPr/>
                <a:lstStyle/>
                <a:p>
                  <a:endParaRPr lang="zh-CN" altLang="en-US"/>
                </a:p>
              </p:txBody>
            </p:sp>
            <p:sp>
              <p:nvSpPr>
                <p:cNvPr id="1064" name="Freeform 40"/>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ln>
              </p:spPr>
              <p:txBody>
                <a:bodyPr/>
                <a:lstStyle/>
                <a:p>
                  <a:endParaRPr lang="zh-CN" altLang="en-US"/>
                </a:p>
              </p:txBody>
            </p:sp>
            <p:sp>
              <p:nvSpPr>
                <p:cNvPr id="1065" name="Freeform 41"/>
                <p:cNvSpPr/>
                <p:nvPr userDrawn="1"/>
              </p:nvSpPr>
              <p:spPr bwMode="auto">
                <a:xfrm rot="-3172564">
                  <a:off x="5297" y="897"/>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ln>
              </p:spPr>
              <p:txBody>
                <a:bodyPr/>
                <a:lstStyle/>
                <a:p>
                  <a:endParaRPr lang="zh-CN" altLang="en-US"/>
                </a:p>
              </p:txBody>
            </p:sp>
            <p:sp>
              <p:nvSpPr>
                <p:cNvPr id="1066" name="Freeform 42"/>
                <p:cNvSpPr/>
                <p:nvPr userDrawn="1"/>
              </p:nvSpPr>
              <p:spPr bwMode="auto">
                <a:xfrm rot="-3172564">
                  <a:off x="5253" y="806"/>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ln>
              </p:spPr>
              <p:txBody>
                <a:bodyPr/>
                <a:lstStyle/>
                <a:p>
                  <a:endParaRPr lang="zh-CN" altLang="en-US"/>
                </a:p>
              </p:txBody>
            </p:sp>
            <p:sp>
              <p:nvSpPr>
                <p:cNvPr id="1067" name="Freeform 43"/>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ln>
              </p:spPr>
              <p:txBody>
                <a:bodyPr/>
                <a:lstStyle/>
                <a:p>
                  <a:endParaRPr lang="zh-CN" altLang="en-US"/>
                </a:p>
              </p:txBody>
            </p:sp>
            <p:sp>
              <p:nvSpPr>
                <p:cNvPr id="1068" name="Freeform 44"/>
                <p:cNvSpPr/>
                <p:nvPr userDrawn="1"/>
              </p:nvSpPr>
              <p:spPr bwMode="auto">
                <a:xfrm rot="-3172564">
                  <a:off x="4948" y="142"/>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ln>
              </p:spPr>
              <p:txBody>
                <a:bodyPr/>
                <a:lstStyle/>
                <a:p>
                  <a:endParaRPr lang="zh-CN" altLang="en-US"/>
                </a:p>
              </p:txBody>
            </p:sp>
          </p:grpSp>
        </p:grpSp>
        <p:sp>
          <p:nvSpPr>
            <p:cNvPr id="1164" name="Line 140"/>
            <p:cNvSpPr>
              <a:spLocks noChangeShapeType="1"/>
            </p:cNvSpPr>
            <p:nvPr userDrawn="1"/>
          </p:nvSpPr>
          <p:spPr bwMode="auto">
            <a:xfrm>
              <a:off x="4870" y="84"/>
              <a:ext cx="42" cy="96"/>
            </a:xfrm>
            <a:prstGeom prst="line">
              <a:avLst/>
            </a:prstGeom>
            <a:noFill/>
            <a:ln w="38100">
              <a:solidFill>
                <a:schemeClr val="accent2"/>
              </a:solidFill>
              <a:round/>
            </a:ln>
            <a:effec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r"/>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omic Sans MS" panose="030F0702030302020204" pitchFamily="66" charset="0"/>
        </a:defRPr>
      </a:lvl2pPr>
      <a:lvl3pPr algn="ctr" rtl="0" eaLnBrk="1" fontAlgn="base" hangingPunct="1">
        <a:spcBef>
          <a:spcPct val="0"/>
        </a:spcBef>
        <a:spcAft>
          <a:spcPct val="0"/>
        </a:spcAft>
        <a:defRPr sz="4400">
          <a:solidFill>
            <a:schemeClr val="tx1"/>
          </a:solidFill>
          <a:latin typeface="Comic Sans MS" panose="030F0702030302020204" pitchFamily="66" charset="0"/>
        </a:defRPr>
      </a:lvl3pPr>
      <a:lvl4pPr algn="ctr" rtl="0" eaLnBrk="1" fontAlgn="base" hangingPunct="1">
        <a:spcBef>
          <a:spcPct val="0"/>
        </a:spcBef>
        <a:spcAft>
          <a:spcPct val="0"/>
        </a:spcAft>
        <a:defRPr sz="4400">
          <a:solidFill>
            <a:schemeClr val="tx1"/>
          </a:solidFill>
          <a:latin typeface="Comic Sans MS" panose="030F0702030302020204" pitchFamily="66" charset="0"/>
        </a:defRPr>
      </a:lvl4pPr>
      <a:lvl5pPr algn="ctr" rtl="0" eaLnBrk="1" fontAlgn="base" hangingPunct="1">
        <a:spcBef>
          <a:spcPct val="0"/>
        </a:spcBef>
        <a:spcAft>
          <a:spcPct val="0"/>
        </a:spcAft>
        <a:defRPr sz="4400">
          <a:solidFill>
            <a:schemeClr val="tx1"/>
          </a:solidFill>
          <a:latin typeface="Comic Sans MS" panose="030F0702030302020204" pitchFamily="66" charset="0"/>
        </a:defRPr>
      </a:lvl5pPr>
      <a:lvl6pPr marL="457200" algn="ctr" rtl="0" eaLnBrk="1" fontAlgn="base" hangingPunct="1">
        <a:spcBef>
          <a:spcPct val="0"/>
        </a:spcBef>
        <a:spcAft>
          <a:spcPct val="0"/>
        </a:spcAft>
        <a:defRPr sz="4400">
          <a:solidFill>
            <a:schemeClr val="tx1"/>
          </a:solidFill>
          <a:latin typeface="Comic Sans MS" panose="030F0702030302020204" pitchFamily="66" charset="0"/>
        </a:defRPr>
      </a:lvl6pPr>
      <a:lvl7pPr marL="914400" algn="ctr" rtl="0" eaLnBrk="1" fontAlgn="base" hangingPunct="1">
        <a:spcBef>
          <a:spcPct val="0"/>
        </a:spcBef>
        <a:spcAft>
          <a:spcPct val="0"/>
        </a:spcAft>
        <a:defRPr sz="4400">
          <a:solidFill>
            <a:schemeClr val="tx1"/>
          </a:solidFill>
          <a:latin typeface="Comic Sans MS" panose="030F0702030302020204" pitchFamily="66" charset="0"/>
        </a:defRPr>
      </a:lvl7pPr>
      <a:lvl8pPr marL="1371600" algn="ctr" rtl="0" eaLnBrk="1" fontAlgn="base" hangingPunct="1">
        <a:spcBef>
          <a:spcPct val="0"/>
        </a:spcBef>
        <a:spcAft>
          <a:spcPct val="0"/>
        </a:spcAft>
        <a:defRPr sz="4400">
          <a:solidFill>
            <a:schemeClr val="tx1"/>
          </a:solidFill>
          <a:latin typeface="Comic Sans MS" panose="030F0702030302020204" pitchFamily="66" charset="0"/>
        </a:defRPr>
      </a:lvl8pPr>
      <a:lvl9pPr marL="1828800" algn="ctr" rtl="0" eaLnBrk="1" fontAlgn="base" hangingPunct="1">
        <a:spcBef>
          <a:spcPct val="0"/>
        </a:spcBef>
        <a:spcAft>
          <a:spcPct val="0"/>
        </a:spcAft>
        <a:defRPr sz="4400">
          <a:solidFill>
            <a:schemeClr val="tx1"/>
          </a:solidFill>
          <a:latin typeface="Comic Sans MS" panose="030F0702030302020204" pitchFamily="66"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hyperlink" Target="&#20013;&#23665;&#22823;&#23398;&#28041;&#23494;&#23398;&#20301;&#35770;&#25991;&#23450;&#23494;&#23457;&#25209;&#34920;.doc" TargetMode="External"/><Relationship Id="rId1" Type="http://schemas.openxmlformats.org/officeDocument/2006/relationships/hyperlink" Target="&#20013;&#23665;&#22823;&#23398;&#20869;&#37096;&#23398;&#20301;&#35770;&#25991;&#20445;&#23494;&#23457;&#25209;&#34920;.doc"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30805;&#22763;&#35770;&#25991;&#35780;&#38405;&#20070;&#65288;&#31185;&#23398;&#23398;&#20301;&#19987;&#29992;&#65289;.doc"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38468;&#20214;&#19968;&#65306;&#21452;&#19968;&#27969;A&#31867;&#39640;&#26657;&#12289;&#21407;985&#39640;&#26657;&#12289;&#21452;&#19968;&#27969;&#23398;&#31185;&#12289;&#31532;&#22235;&#36718;&#23398;&#31185;&#35780;&#20272;&#21517;&#21333;.docx"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hyperlink" Target="&#23398;&#20301;&#35770;&#25991;&#31572;&#36777;&#31243;&#24207;.doc"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hyperlink" Target="&#20013;&#23665;&#22823;&#23398;&#38468;&#23646;&#31532;&#19977;&#21307;&#38498;&#20851;&#20110;&#21307;&#31185;&#31185;&#30740;&#22411;&#30805;&#22763;&#29983;&#30003;&#35831;&#30805;&#22763;&#23398;&#20301;&#21457;&#34920;&#23398;&#26415;&#35770;&#25991;&#30340;&#20855;&#20307;&#35268;&#23450;(2017.6&#20462;&#35746;&#65289;.doc" TargetMode="External"/><Relationship Id="rId1" Type="http://schemas.openxmlformats.org/officeDocument/2006/relationships/hyperlink" Target="20171128&#38468;&#23646;&#31532;&#19977;&#21307;&#38498;&#21338;&#22763;&#29983;&#21457;&#34920;&#23398;&#26415;&#35770;&#25991;&#30340;&#20855;&#20307;&#35268;&#23450;.pdf"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hyperlink" Target="&#20013;&#23665;&#22823;&#23398;&#21338;&#22763;&#30805;&#22763;&#35770;&#25991;&#27169;&#26495;.doc" TargetMode="External"/><Relationship Id="rId1" Type="http://schemas.openxmlformats.org/officeDocument/2006/relationships/hyperlink" Target="&#20013;&#23665;&#22823;&#23398;&#23398;&#20301;&#35770;&#25991;&#32467;&#26500;&#24418;&#24335;.doc"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8306" name="Rectangle 2"/>
          <p:cNvSpPr>
            <a:spLocks noGrp="1" noChangeArrowheads="1"/>
          </p:cNvSpPr>
          <p:nvPr>
            <p:ph idx="1"/>
          </p:nvPr>
        </p:nvSpPr>
        <p:spPr/>
        <p:txBody>
          <a:bodyPr/>
          <a:lstStyle/>
          <a:p>
            <a:pPr algn="ctr">
              <a:buFontTx/>
              <a:buNone/>
            </a:pPr>
            <a:r>
              <a:rPr lang="en-US" altLang="zh-CN" sz="4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2020</a:t>
            </a:r>
            <a:r>
              <a:rPr lang="zh-CN" altLang="en-US" sz="4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年</a:t>
            </a:r>
            <a:r>
              <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rPr>
              <a:t>研究生论文答辩</a:t>
            </a:r>
            <a:endPar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rPr>
              <a:t>与申请学位指</a:t>
            </a:r>
            <a:r>
              <a:rPr lang="zh-CN" altLang="en-US" sz="4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南</a:t>
            </a:r>
            <a:endParaRPr lang="en-US" altLang="zh-CN" sz="4800"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en-US" altLang="zh-CN" sz="48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rPr>
              <a:t>研究生科</a:t>
            </a:r>
            <a:endPar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en-US" altLang="zh-CN" b="1" dirty="0" smtClean="0">
                <a:effectLst>
                  <a:outerShdw blurRad="38100" dist="38100" dir="2700000" algn="tl">
                    <a:srgbClr val="C0C0C0"/>
                  </a:outerShdw>
                </a:effectLst>
                <a:latin typeface="黑体" panose="02010609060101010101" pitchFamily="49" charset="-122"/>
                <a:ea typeface="黑体" panose="02010609060101010101" pitchFamily="49" charset="-122"/>
              </a:rPr>
              <a:t>2019</a:t>
            </a:r>
            <a:r>
              <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rPr>
              <a:t>年</a:t>
            </a:r>
            <a:r>
              <a:rPr lang="en-US" altLang="zh-CN" b="1" dirty="0" smtClean="0">
                <a:effectLst>
                  <a:outerShdw blurRad="38100" dist="38100" dir="2700000" algn="tl">
                    <a:srgbClr val="C0C0C0"/>
                  </a:outerShdw>
                </a:effectLst>
                <a:latin typeface="黑体" panose="02010609060101010101" pitchFamily="49" charset="-122"/>
                <a:ea typeface="黑体" panose="02010609060101010101" pitchFamily="49" charset="-122"/>
              </a:rPr>
              <a:t>11</a:t>
            </a:r>
            <a:r>
              <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rPr>
              <a:t>月</a:t>
            </a:r>
            <a:r>
              <a:rPr lang="en-US" altLang="zh-CN" b="1" dirty="0" smtClean="0">
                <a:effectLst>
                  <a:outerShdw blurRad="38100" dist="38100" dir="2700000" algn="tl">
                    <a:srgbClr val="C0C0C0"/>
                  </a:outerShdw>
                </a:effectLst>
                <a:latin typeface="黑体" panose="02010609060101010101" pitchFamily="49" charset="-122"/>
                <a:ea typeface="黑体" panose="02010609060101010101" pitchFamily="49" charset="-122"/>
              </a:rPr>
              <a:t>30</a:t>
            </a:r>
            <a:r>
              <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rPr>
              <a:t>日</a:t>
            </a:r>
            <a:endPar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zh-CN" altLang="en-US" sz="48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zh-CN" altLang="en-US" sz="40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en-US" altLang="zh-CN" sz="4800" b="1" dirty="0" smtClean="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rPr>
              <a:t>            </a:t>
            </a:r>
            <a:endParaRPr lang="en-US" altLang="zh-CN" sz="48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786" name="Rectangle 2"/>
          <p:cNvSpPr>
            <a:spLocks noGrp="1" noChangeArrowheads="1"/>
          </p:cNvSpPr>
          <p:nvPr>
            <p:ph type="title"/>
          </p:nvPr>
        </p:nvSpPr>
        <p:spPr>
          <a:xfrm>
            <a:off x="457200" y="304800"/>
            <a:ext cx="7848600" cy="762000"/>
          </a:xfrm>
        </p:spPr>
        <p:txBody>
          <a:bodyPr/>
          <a:lstStyle/>
          <a:p>
            <a:pPr algn="l"/>
            <a:r>
              <a:rPr lang="en-US" altLang="zh-CN" sz="3600" dirty="0">
                <a:solidFill>
                  <a:schemeClr val="accent2"/>
                </a:solidFill>
                <a:ea typeface="黑体" panose="02010609060101010101" pitchFamily="49" charset="-122"/>
              </a:rPr>
              <a:t>3</a:t>
            </a:r>
            <a:r>
              <a:rPr lang="zh-CN" altLang="en-US" sz="3600" dirty="0">
                <a:solidFill>
                  <a:schemeClr val="accent2"/>
                </a:solidFill>
                <a:ea typeface="黑体" panose="02010609060101010101" pitchFamily="49" charset="-122"/>
              </a:rPr>
              <a:t>、注意事项</a:t>
            </a:r>
            <a:endParaRPr lang="zh-CN" altLang="en-US" sz="3600" dirty="0">
              <a:solidFill>
                <a:schemeClr val="accent2"/>
              </a:solidFill>
              <a:ea typeface="黑体" panose="02010609060101010101" pitchFamily="49" charset="-122"/>
            </a:endParaRPr>
          </a:p>
        </p:txBody>
      </p:sp>
      <p:sp>
        <p:nvSpPr>
          <p:cNvPr id="758787" name="Rectangle 3"/>
          <p:cNvSpPr>
            <a:spLocks noGrp="1" noChangeArrowheads="1"/>
          </p:cNvSpPr>
          <p:nvPr>
            <p:ph idx="1"/>
          </p:nvPr>
        </p:nvSpPr>
        <p:spPr>
          <a:xfrm>
            <a:off x="685800" y="1143000"/>
            <a:ext cx="7696200" cy="3657600"/>
          </a:xfrm>
        </p:spPr>
        <p:txBody>
          <a:bodyPr/>
          <a:lstStyle/>
          <a:p>
            <a:pPr>
              <a:lnSpc>
                <a:spcPct val="90000"/>
              </a:lnSpc>
            </a:pPr>
            <a:r>
              <a:rPr lang="en-US" altLang="zh-CN" sz="2800" dirty="0"/>
              <a:t>(3)</a:t>
            </a:r>
            <a:r>
              <a:rPr lang="zh-CN" altLang="en-US" sz="2800" dirty="0"/>
              <a:t>、其它：</a:t>
            </a:r>
            <a:endParaRPr lang="zh-CN" altLang="en-US" sz="2800" dirty="0"/>
          </a:p>
          <a:p>
            <a:pPr>
              <a:lnSpc>
                <a:spcPct val="90000"/>
              </a:lnSpc>
            </a:pPr>
            <a:r>
              <a:rPr lang="zh-CN" altLang="en-US" sz="2800" dirty="0" smtClean="0"/>
              <a:t>论</a:t>
            </a:r>
            <a:r>
              <a:rPr lang="zh-CN" altLang="en-US" sz="2800" dirty="0"/>
              <a:t>文用</a:t>
            </a:r>
            <a:r>
              <a:rPr lang="zh-CN" altLang="en-US" sz="2800" b="1" dirty="0">
                <a:solidFill>
                  <a:srgbClr val="C00000"/>
                </a:solidFill>
              </a:rPr>
              <a:t>中文撰写</a:t>
            </a:r>
            <a:r>
              <a:rPr lang="zh-CN" altLang="en-US" sz="2800" dirty="0"/>
              <a:t>（包括外国留学生、国外联合培养生）</a:t>
            </a:r>
            <a:endParaRPr lang="zh-CN" altLang="en-US" sz="2800" dirty="0"/>
          </a:p>
          <a:p>
            <a:pPr>
              <a:lnSpc>
                <a:spcPct val="90000"/>
              </a:lnSpc>
            </a:pPr>
            <a:r>
              <a:rPr lang="zh-CN" altLang="en-US" sz="2800" dirty="0"/>
              <a:t>各种表格版本最新下载、格式正确</a:t>
            </a:r>
            <a:endParaRPr lang="zh-CN" altLang="en-US" sz="2800" dirty="0"/>
          </a:p>
          <a:p>
            <a:pPr>
              <a:lnSpc>
                <a:spcPct val="90000"/>
              </a:lnSpc>
              <a:buFontTx/>
              <a:buNone/>
            </a:pPr>
            <a:r>
              <a:rPr lang="zh-CN" altLang="en-US" sz="2800" dirty="0">
                <a:solidFill>
                  <a:srgbClr val="C00000"/>
                </a:solidFill>
              </a:rPr>
              <a:t>   常见问题：使用保存的旧版表格</a:t>
            </a:r>
            <a:endParaRPr lang="zh-CN" altLang="en-US" sz="2800" dirty="0">
              <a:solidFill>
                <a:srgbClr val="C00000"/>
              </a:solidFill>
            </a:endParaRPr>
          </a:p>
          <a:p>
            <a:pPr>
              <a:lnSpc>
                <a:spcPct val="90000"/>
              </a:lnSpc>
              <a:buFontTx/>
              <a:buNone/>
            </a:pPr>
            <a:r>
              <a:rPr lang="zh-CN" altLang="en-US" sz="2800" dirty="0">
                <a:solidFill>
                  <a:srgbClr val="C00000"/>
                </a:solidFill>
              </a:rPr>
              <a:t>   下载变形表格（</a:t>
            </a:r>
            <a:r>
              <a:rPr lang="en-US" altLang="zh-CN" sz="2800" dirty="0">
                <a:solidFill>
                  <a:srgbClr val="C00000"/>
                </a:solidFill>
              </a:rPr>
              <a:t>office</a:t>
            </a:r>
            <a:r>
              <a:rPr lang="zh-CN" altLang="en-US" sz="2800" dirty="0">
                <a:solidFill>
                  <a:srgbClr val="C00000"/>
                </a:solidFill>
              </a:rPr>
              <a:t>版本差异）</a:t>
            </a:r>
            <a:endParaRPr lang="zh-CN" altLang="en-US" sz="2800" dirty="0">
              <a:solidFill>
                <a:srgbClr val="C00000"/>
              </a:solidFill>
            </a:endParaRPr>
          </a:p>
          <a:p>
            <a:pPr>
              <a:lnSpc>
                <a:spcPct val="90000"/>
              </a:lnSpc>
              <a:buFontTx/>
              <a:buNone/>
            </a:pPr>
            <a:r>
              <a:rPr lang="zh-CN" altLang="en-US" sz="2800" dirty="0">
                <a:solidFill>
                  <a:srgbClr val="C00000"/>
                </a:solidFill>
              </a:rPr>
              <a:t>    建议直接到研究生院</a:t>
            </a:r>
            <a:r>
              <a:rPr lang="en-US" altLang="zh-CN" sz="2800" dirty="0">
                <a:solidFill>
                  <a:srgbClr val="C00000"/>
                </a:solidFill>
              </a:rPr>
              <a:t>—</a:t>
            </a:r>
            <a:r>
              <a:rPr lang="zh-CN" altLang="en-US" sz="2800" dirty="0">
                <a:solidFill>
                  <a:srgbClr val="C00000"/>
                </a:solidFill>
              </a:rPr>
              <a:t>学位工作网页下载</a:t>
            </a:r>
            <a:endParaRPr lang="zh-CN" altLang="en-US" sz="2800" dirty="0">
              <a:solidFill>
                <a:srgbClr val="C00000"/>
              </a:solidFill>
            </a:endParaRPr>
          </a:p>
          <a:p>
            <a:pPr>
              <a:lnSpc>
                <a:spcPct val="90000"/>
              </a:lnSpc>
            </a:pPr>
            <a:r>
              <a:rPr lang="zh-CN" altLang="en-US" sz="2800" dirty="0" smtClean="0"/>
              <a:t>不</a:t>
            </a:r>
            <a:r>
              <a:rPr lang="zh-CN" altLang="en-US" sz="2800" dirty="0"/>
              <a:t>能按期申请答辩</a:t>
            </a:r>
            <a:r>
              <a:rPr lang="zh-CN" altLang="en-US" sz="2800" dirty="0" smtClean="0"/>
              <a:t>者请在</a:t>
            </a:r>
            <a:r>
              <a:rPr lang="en-US" altLang="zh-CN" sz="2800" dirty="0" smtClean="0">
                <a:solidFill>
                  <a:schemeClr val="tx2">
                    <a:lumMod val="75000"/>
                  </a:schemeClr>
                </a:solidFill>
              </a:rPr>
              <a:t>4</a:t>
            </a:r>
            <a:r>
              <a:rPr lang="zh-CN" altLang="en-US" sz="2800" dirty="0" smtClean="0">
                <a:solidFill>
                  <a:schemeClr val="tx2">
                    <a:lumMod val="75000"/>
                  </a:schemeClr>
                </a:solidFill>
              </a:rPr>
              <a:t>月</a:t>
            </a:r>
            <a:r>
              <a:rPr lang="en-US" altLang="zh-CN" sz="2800" dirty="0" smtClean="0">
                <a:solidFill>
                  <a:schemeClr val="tx2">
                    <a:lumMod val="75000"/>
                  </a:schemeClr>
                </a:solidFill>
              </a:rPr>
              <a:t>2</a:t>
            </a:r>
            <a:r>
              <a:rPr lang="zh-CN" altLang="en-US" sz="2800" dirty="0" smtClean="0">
                <a:solidFill>
                  <a:schemeClr val="tx2">
                    <a:lumMod val="75000"/>
                  </a:schemeClr>
                </a:solidFill>
              </a:rPr>
              <a:t>日</a:t>
            </a:r>
            <a:r>
              <a:rPr lang="zh-CN" altLang="en-US" sz="2800" dirty="0" smtClean="0"/>
              <a:t>前提交申</a:t>
            </a:r>
            <a:r>
              <a:rPr lang="zh-CN" altLang="en-US" sz="2800" dirty="0"/>
              <a:t>请延期，否则影响以后答辩申请（请用最新版表格）</a:t>
            </a:r>
            <a:endParaRPr lang="zh-CN" altLang="en-US" sz="2800" dirty="0">
              <a:solidFill>
                <a:srgbClr val="FF0000"/>
              </a:solidFill>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554" name="Rectangle 2"/>
          <p:cNvSpPr>
            <a:spLocks noGrp="1" noChangeArrowheads="1"/>
          </p:cNvSpPr>
          <p:nvPr>
            <p:ph type="title"/>
          </p:nvPr>
        </p:nvSpPr>
        <p:spPr>
          <a:xfrm>
            <a:off x="457200" y="431800"/>
            <a:ext cx="8229600" cy="863600"/>
          </a:xfrm>
        </p:spPr>
        <p:txBody>
          <a:bodyPr/>
          <a:lstStyle/>
          <a:p>
            <a:pPr algn="l"/>
            <a:r>
              <a:rPr lang="en-US" altLang="zh-CN" sz="3600" dirty="0">
                <a:solidFill>
                  <a:schemeClr val="accent2"/>
                </a:solidFill>
                <a:latin typeface="黑体" panose="02010609060101010101" pitchFamily="49" charset="-122"/>
                <a:ea typeface="黑体" panose="02010609060101010101" pitchFamily="49" charset="-122"/>
              </a:rPr>
              <a:t>4</a:t>
            </a:r>
            <a:r>
              <a:rPr lang="zh-CN" altLang="en-US" sz="3600" dirty="0">
                <a:solidFill>
                  <a:schemeClr val="accent2"/>
                </a:solidFill>
                <a:latin typeface="黑体" panose="02010609060101010101" pitchFamily="49" charset="-122"/>
                <a:ea typeface="黑体" panose="02010609060101010101" pitchFamily="49" charset="-122"/>
              </a:rPr>
              <a:t>、保密论文管理</a:t>
            </a:r>
            <a:endParaRPr lang="zh-CN" altLang="en-US" sz="3600" dirty="0">
              <a:solidFill>
                <a:schemeClr val="accent2"/>
              </a:solidFill>
              <a:latin typeface="黑体" panose="02010609060101010101" pitchFamily="49" charset="-122"/>
              <a:ea typeface="黑体" panose="02010609060101010101" pitchFamily="49" charset="-122"/>
            </a:endParaRPr>
          </a:p>
        </p:txBody>
      </p:sp>
      <p:sp>
        <p:nvSpPr>
          <p:cNvPr id="791555" name="Rectangle 3"/>
          <p:cNvSpPr>
            <a:spLocks noGrp="1" noChangeArrowheads="1"/>
          </p:cNvSpPr>
          <p:nvPr>
            <p:ph idx="1"/>
          </p:nvPr>
        </p:nvSpPr>
        <p:spPr>
          <a:xfrm>
            <a:off x="685800" y="1676400"/>
            <a:ext cx="7696200" cy="3657600"/>
          </a:xfrm>
        </p:spPr>
        <p:txBody>
          <a:bodyPr/>
          <a:lstStyle/>
          <a:p>
            <a:pPr>
              <a:lnSpc>
                <a:spcPct val="80000"/>
              </a:lnSpc>
            </a:pPr>
            <a:r>
              <a:rPr lang="zh-CN" altLang="en-US" dirty="0">
                <a:solidFill>
                  <a:srgbClr val="C00000"/>
                </a:solidFill>
              </a:rPr>
              <a:t>保密论文分 涉密论文与内部论文</a:t>
            </a:r>
            <a:endParaRPr lang="zh-CN" altLang="en-US" dirty="0">
              <a:solidFill>
                <a:srgbClr val="C00000"/>
              </a:solidFill>
            </a:endParaRPr>
          </a:p>
          <a:p>
            <a:pPr>
              <a:lnSpc>
                <a:spcPct val="80000"/>
              </a:lnSpc>
            </a:pPr>
            <a:r>
              <a:rPr lang="en-US" altLang="zh-CN" dirty="0"/>
              <a:t>《</a:t>
            </a:r>
            <a:r>
              <a:rPr lang="zh-CN" altLang="en-US" dirty="0"/>
              <a:t>中山大学研究生学位论文保密管理暂行办法</a:t>
            </a:r>
            <a:r>
              <a:rPr lang="en-US" altLang="zh-CN" dirty="0"/>
              <a:t>》</a:t>
            </a:r>
            <a:r>
              <a:rPr lang="zh-CN" altLang="en-US" dirty="0"/>
              <a:t>中大密</a:t>
            </a:r>
            <a:r>
              <a:rPr lang="en-US" altLang="zh-CN" dirty="0"/>
              <a:t>【2010】3</a:t>
            </a:r>
            <a:r>
              <a:rPr lang="zh-CN" altLang="en-US" dirty="0"/>
              <a:t>号（网址：研究生院</a:t>
            </a:r>
            <a:r>
              <a:rPr lang="en-US" altLang="zh-CN" dirty="0"/>
              <a:t>—</a:t>
            </a:r>
            <a:r>
              <a:rPr lang="zh-CN" altLang="en-US" dirty="0"/>
              <a:t>学位工作）</a:t>
            </a:r>
            <a:endParaRPr lang="zh-CN" altLang="en-US" dirty="0"/>
          </a:p>
          <a:p>
            <a:pPr>
              <a:lnSpc>
                <a:spcPct val="80000"/>
              </a:lnSpc>
            </a:pPr>
            <a:r>
              <a:rPr lang="zh-CN" altLang="en-US" dirty="0">
                <a:hlinkClick r:id="rId1" action="ppaction://hlinkfile"/>
              </a:rPr>
              <a:t>中山大学内部学位论文保密审批表</a:t>
            </a:r>
            <a:r>
              <a:rPr lang="en-US" altLang="zh-CN" dirty="0">
                <a:hlinkClick r:id="rId1" action="ppaction://hlinkfile"/>
              </a:rPr>
              <a:t>.doc</a:t>
            </a:r>
            <a:endParaRPr lang="en-US" altLang="zh-CN" dirty="0"/>
          </a:p>
          <a:p>
            <a:pPr>
              <a:lnSpc>
                <a:spcPct val="80000"/>
              </a:lnSpc>
            </a:pPr>
            <a:r>
              <a:rPr lang="zh-CN" altLang="en-US" dirty="0">
                <a:hlinkClick r:id="rId2" action="ppaction://hlinkfile"/>
              </a:rPr>
              <a:t>中山大学涉密学位论文定密审批表</a:t>
            </a:r>
            <a:r>
              <a:rPr lang="en-US" altLang="zh-CN" dirty="0">
                <a:hlinkClick r:id="rId2" action="ppaction://hlinkfile"/>
              </a:rPr>
              <a:t>.doc</a:t>
            </a:r>
            <a:endParaRPr lang="en-US" altLang="zh-CN" dirty="0">
              <a:solidFill>
                <a:srgbClr val="FF0000"/>
              </a:solidFill>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ChangeArrowheads="1"/>
          </p:cNvSpPr>
          <p:nvPr>
            <p:ph type="title"/>
          </p:nvPr>
        </p:nvSpPr>
        <p:spPr>
          <a:xfrm>
            <a:off x="685800" y="381000"/>
            <a:ext cx="6629400" cy="838200"/>
          </a:xfrm>
        </p:spPr>
        <p:txBody>
          <a:bodyPr/>
          <a:lstStyle/>
          <a:p>
            <a:r>
              <a:rPr lang="zh-CN" altLang="en-US" sz="4000" dirty="0">
                <a:solidFill>
                  <a:schemeClr val="accent2"/>
                </a:solidFill>
                <a:ea typeface="黑体" panose="02010609060101010101" pitchFamily="49" charset="-122"/>
              </a:rPr>
              <a:t>五、论文送审</a:t>
            </a:r>
            <a:endParaRPr lang="zh-CN" altLang="en-US" sz="4000" dirty="0">
              <a:solidFill>
                <a:schemeClr val="accent2"/>
              </a:solidFill>
              <a:ea typeface="黑体" panose="02010609060101010101" pitchFamily="49" charset="-122"/>
            </a:endParaRPr>
          </a:p>
        </p:txBody>
      </p:sp>
      <p:sp>
        <p:nvSpPr>
          <p:cNvPr id="754691" name="Rectangle 3"/>
          <p:cNvSpPr>
            <a:spLocks noGrp="1" noChangeArrowheads="1"/>
          </p:cNvSpPr>
          <p:nvPr>
            <p:ph idx="1"/>
          </p:nvPr>
        </p:nvSpPr>
        <p:spPr>
          <a:xfrm>
            <a:off x="685800" y="1752600"/>
            <a:ext cx="7696200" cy="4419600"/>
          </a:xfrm>
        </p:spPr>
        <p:txBody>
          <a:bodyPr/>
          <a:lstStyle/>
          <a:p>
            <a:pPr>
              <a:lnSpc>
                <a:spcPct val="80000"/>
              </a:lnSpc>
            </a:pPr>
            <a:r>
              <a:rPr lang="en-US" altLang="zh-CN" dirty="0"/>
              <a:t>1</a:t>
            </a:r>
            <a:r>
              <a:rPr lang="zh-CN" altLang="en-US" dirty="0"/>
              <a:t>、送审材料准备</a:t>
            </a:r>
            <a:endParaRPr lang="zh-CN" altLang="en-US" dirty="0"/>
          </a:p>
          <a:p>
            <a:pPr>
              <a:lnSpc>
                <a:spcPct val="80000"/>
              </a:lnSpc>
            </a:pPr>
            <a:r>
              <a:rPr lang="zh-CN" altLang="en-US" dirty="0" smtClean="0"/>
              <a:t>硕</a:t>
            </a:r>
            <a:r>
              <a:rPr lang="zh-CN" altLang="en-US" dirty="0"/>
              <a:t>士论文送审</a:t>
            </a:r>
            <a:r>
              <a:rPr lang="en-US" altLang="zh-CN" dirty="0">
                <a:solidFill>
                  <a:schemeClr val="tx2">
                    <a:lumMod val="75000"/>
                  </a:schemeClr>
                </a:solidFill>
              </a:rPr>
              <a:t>2</a:t>
            </a:r>
            <a:r>
              <a:rPr lang="zh-CN" altLang="en-US" dirty="0"/>
              <a:t>份</a:t>
            </a:r>
            <a:r>
              <a:rPr lang="en-US" altLang="zh-CN" dirty="0"/>
              <a:t>——</a:t>
            </a:r>
            <a:r>
              <a:rPr lang="zh-CN" altLang="en-US" dirty="0">
                <a:ea typeface="宋体" panose="02010600030101010101" pitchFamily="2" charset="-122"/>
              </a:rPr>
              <a:t>由同学们自行送审给评阅专家并自行取回评阅结果；</a:t>
            </a:r>
            <a:endParaRPr lang="zh-CN" altLang="en-US" dirty="0"/>
          </a:p>
          <a:p>
            <a:pPr>
              <a:lnSpc>
                <a:spcPct val="80000"/>
              </a:lnSpc>
            </a:pPr>
            <a:r>
              <a:rPr lang="zh-CN" altLang="en-US" dirty="0"/>
              <a:t>同等学力硕士送审</a:t>
            </a:r>
            <a:r>
              <a:rPr lang="en-US" altLang="zh-CN" dirty="0">
                <a:solidFill>
                  <a:schemeClr val="tx2">
                    <a:lumMod val="75000"/>
                  </a:schemeClr>
                </a:solidFill>
              </a:rPr>
              <a:t>3</a:t>
            </a:r>
            <a:r>
              <a:rPr lang="zh-CN" altLang="en-US" dirty="0"/>
              <a:t>份</a:t>
            </a:r>
            <a:r>
              <a:rPr lang="en-US" altLang="zh-CN" dirty="0"/>
              <a:t>——</a:t>
            </a:r>
            <a:r>
              <a:rPr lang="zh-CN" altLang="en-US" dirty="0">
                <a:ea typeface="宋体" panose="02010600030101010101" pitchFamily="2" charset="-122"/>
              </a:rPr>
              <a:t>由研究生科校务系统送审；</a:t>
            </a:r>
            <a:endParaRPr lang="zh-CN" altLang="en-US" dirty="0"/>
          </a:p>
          <a:p>
            <a:pPr>
              <a:lnSpc>
                <a:spcPct val="80000"/>
              </a:lnSpc>
            </a:pPr>
            <a:r>
              <a:rPr lang="zh-CN" altLang="en-US" dirty="0">
                <a:sym typeface="+mn-ea"/>
              </a:rPr>
              <a:t>同等学力博士送审</a:t>
            </a:r>
            <a:r>
              <a:rPr lang="en-US" altLang="zh-CN" dirty="0">
                <a:solidFill>
                  <a:schemeClr val="tx2">
                    <a:lumMod val="75000"/>
                  </a:schemeClr>
                </a:solidFill>
                <a:sym typeface="+mn-ea"/>
              </a:rPr>
              <a:t>5</a:t>
            </a:r>
            <a:r>
              <a:rPr lang="zh-CN" altLang="en-US" dirty="0">
                <a:sym typeface="+mn-ea"/>
              </a:rPr>
              <a:t>份</a:t>
            </a:r>
            <a:endParaRPr lang="zh-CN" altLang="en-US" dirty="0"/>
          </a:p>
          <a:p>
            <a:pPr>
              <a:lnSpc>
                <a:spcPct val="80000"/>
              </a:lnSpc>
            </a:pPr>
            <a:r>
              <a:rPr lang="zh-CN" altLang="en-US" dirty="0" smtClean="0">
                <a:solidFill>
                  <a:schemeClr val="tx1"/>
                </a:solidFill>
              </a:rPr>
              <a:t>博士论文送审</a:t>
            </a:r>
            <a:r>
              <a:rPr lang="en-US" altLang="zh-CN" dirty="0" smtClean="0">
                <a:solidFill>
                  <a:schemeClr val="tx2">
                    <a:lumMod val="75000"/>
                  </a:schemeClr>
                </a:solidFill>
              </a:rPr>
              <a:t>3</a:t>
            </a:r>
            <a:r>
              <a:rPr lang="zh-CN" altLang="en-US" dirty="0" smtClean="0">
                <a:solidFill>
                  <a:schemeClr val="tx1"/>
                </a:solidFill>
              </a:rPr>
              <a:t>份</a:t>
            </a:r>
            <a:endParaRPr lang="zh-CN" altLang="en-US" dirty="0" smtClean="0">
              <a:solidFill>
                <a:schemeClr val="tx1"/>
              </a:solidFill>
            </a:endParaRPr>
          </a:p>
          <a:p>
            <a:pPr>
              <a:lnSpc>
                <a:spcPct val="80000"/>
              </a:lnSpc>
            </a:pPr>
            <a:r>
              <a:rPr lang="zh-CN" altLang="en-US" dirty="0" smtClean="0">
                <a:solidFill>
                  <a:srgbClr val="C00000"/>
                </a:solidFill>
              </a:rPr>
              <a:t>博</a:t>
            </a:r>
            <a:r>
              <a:rPr lang="zh-CN" altLang="en-US" dirty="0" smtClean="0">
                <a:solidFill>
                  <a:srgbClr val="C00000"/>
                </a:solidFill>
              </a:rPr>
              <a:t>士</a:t>
            </a:r>
            <a:r>
              <a:rPr lang="zh-CN" altLang="en-US" dirty="0" smtClean="0">
                <a:solidFill>
                  <a:srgbClr val="C00000"/>
                </a:solidFill>
              </a:rPr>
              <a:t>上</a:t>
            </a:r>
            <a:r>
              <a:rPr lang="zh-CN" altLang="en-US" dirty="0">
                <a:solidFill>
                  <a:srgbClr val="C00000"/>
                </a:solidFill>
              </a:rPr>
              <a:t>传电子版论</a:t>
            </a:r>
            <a:r>
              <a:rPr lang="zh-CN" altLang="en-US" dirty="0" smtClean="0">
                <a:solidFill>
                  <a:srgbClr val="C00000"/>
                </a:solidFill>
              </a:rPr>
              <a:t>文</a:t>
            </a:r>
            <a:r>
              <a:rPr lang="en-US" altLang="zh-CN" dirty="0" smtClean="0">
                <a:solidFill>
                  <a:srgbClr val="C00000"/>
                </a:solidFill>
                <a:latin typeface="Times New Roman" panose="02020603050405020304" pitchFamily="18" charset="0"/>
              </a:rPr>
              <a:t>PDF</a:t>
            </a:r>
            <a:r>
              <a:rPr lang="zh-CN" altLang="en-US" dirty="0" smtClean="0">
                <a:solidFill>
                  <a:srgbClr val="C00000"/>
                </a:solidFill>
                <a:ea typeface="宋体" panose="02010600030101010101" pitchFamily="2" charset="-122"/>
              </a:rPr>
              <a:t>版</a:t>
            </a:r>
            <a:r>
              <a:rPr lang="zh-CN" altLang="en-US" dirty="0" smtClean="0">
                <a:solidFill>
                  <a:srgbClr val="C00000"/>
                </a:solidFill>
              </a:rPr>
              <a:t>，注意匿名，</a:t>
            </a:r>
            <a:r>
              <a:rPr lang="zh-CN" altLang="en-US" dirty="0">
                <a:solidFill>
                  <a:srgbClr val="C00000"/>
                </a:solidFill>
              </a:rPr>
              <a:t>送审工作由研究生</a:t>
            </a:r>
            <a:r>
              <a:rPr lang="zh-CN" altLang="en-US" dirty="0" smtClean="0">
                <a:solidFill>
                  <a:srgbClr val="C00000"/>
                </a:solidFill>
              </a:rPr>
              <a:t>科上传至教育部送审平台完</a:t>
            </a:r>
            <a:r>
              <a:rPr lang="zh-CN" altLang="en-US" dirty="0">
                <a:solidFill>
                  <a:srgbClr val="C00000"/>
                </a:solidFill>
              </a:rPr>
              <a:t>成</a:t>
            </a:r>
            <a:endParaRPr lang="zh-CN" altLang="en-US" dirty="0">
              <a:solidFill>
                <a:srgbClr val="C00000"/>
              </a:solidFill>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666" name="Rectangle 2"/>
          <p:cNvSpPr>
            <a:spLocks noGrp="1" noChangeArrowheads="1"/>
          </p:cNvSpPr>
          <p:nvPr>
            <p:ph type="title"/>
          </p:nvPr>
        </p:nvSpPr>
        <p:spPr>
          <a:xfrm>
            <a:off x="685800" y="457200"/>
            <a:ext cx="6553200" cy="838200"/>
          </a:xfrm>
        </p:spPr>
        <p:txBody>
          <a:bodyPr/>
          <a:lstStyle/>
          <a:p>
            <a:pPr algn="l"/>
            <a:r>
              <a:rPr lang="en-US" altLang="zh-CN" sz="3600" dirty="0"/>
              <a:t>2</a:t>
            </a:r>
            <a:r>
              <a:rPr lang="zh-CN" altLang="en-US" sz="3600" dirty="0"/>
              <a:t>、论文评阅人要求：</a:t>
            </a:r>
            <a:endParaRPr lang="zh-CN" altLang="en-US" sz="3600" dirty="0"/>
          </a:p>
        </p:txBody>
      </p:sp>
      <p:sp>
        <p:nvSpPr>
          <p:cNvPr id="753667" name="Rectangle 3"/>
          <p:cNvSpPr>
            <a:spLocks noGrp="1" noChangeArrowheads="1"/>
          </p:cNvSpPr>
          <p:nvPr>
            <p:ph idx="1"/>
          </p:nvPr>
        </p:nvSpPr>
        <p:spPr>
          <a:xfrm>
            <a:off x="685800" y="1676400"/>
            <a:ext cx="7696200" cy="3657600"/>
          </a:xfrm>
        </p:spPr>
        <p:txBody>
          <a:bodyPr/>
          <a:lstStyle/>
          <a:p>
            <a:r>
              <a:rPr lang="zh-CN" altLang="en-US" sz="2800" dirty="0"/>
              <a:t>硕士论文评阅人应聘请</a:t>
            </a:r>
            <a:r>
              <a:rPr lang="zh-CN" altLang="en-US" sz="2800" b="1" dirty="0">
                <a:solidFill>
                  <a:srgbClr val="C00000"/>
                </a:solidFill>
              </a:rPr>
              <a:t>副高及以</a:t>
            </a:r>
            <a:r>
              <a:rPr lang="zh-CN" altLang="en-US" sz="2800" dirty="0"/>
              <a:t>上职称的本专业相关的专家（</a:t>
            </a:r>
            <a:r>
              <a:rPr lang="zh-CN" altLang="zh-CN" sz="2800" dirty="0">
                <a:ea typeface="宋体" panose="02010600030101010101" pitchFamily="2" charset="-122"/>
              </a:rPr>
              <a:t>本院专家、外院专家均可</a:t>
            </a:r>
            <a:r>
              <a:rPr lang="en-US" altLang="zh-CN" sz="2800" dirty="0">
                <a:ea typeface="宋体" panose="02010600030101010101" pitchFamily="2" charset="-122"/>
              </a:rPr>
              <a:t>,</a:t>
            </a:r>
            <a:r>
              <a:rPr lang="zh-CN" altLang="zh-CN" sz="2800" dirty="0">
                <a:ea typeface="宋体" panose="02010600030101010101" pitchFamily="2" charset="-122"/>
              </a:rPr>
              <a:t>全部本院、全部外院均可</a:t>
            </a:r>
            <a:r>
              <a:rPr lang="zh-CN" altLang="zh-CN" sz="2800" dirty="0">
                <a:ea typeface="宋体" panose="02010600030101010101" pitchFamily="2" charset="-122"/>
              </a:rPr>
              <a:t>）</a:t>
            </a:r>
            <a:endParaRPr lang="zh-CN" altLang="en-US" sz="2800" dirty="0"/>
          </a:p>
          <a:p>
            <a:pPr marL="0" indent="0">
              <a:buNone/>
            </a:pPr>
            <a:endParaRPr lang="zh-CN" altLang="en-US" sz="2800" dirty="0"/>
          </a:p>
          <a:p>
            <a:r>
              <a:rPr lang="zh-CN" altLang="en-US" sz="2800" dirty="0"/>
              <a:t>博</a:t>
            </a:r>
            <a:r>
              <a:rPr lang="zh-CN" altLang="en-US" sz="2800" dirty="0" smtClean="0"/>
              <a:t>士（包括同等学力博士）论文评阅人：</a:t>
            </a:r>
            <a:r>
              <a:rPr lang="en-US" altLang="zh-CN" sz="2800" dirty="0" smtClean="0"/>
              <a:t>3</a:t>
            </a:r>
            <a:r>
              <a:rPr lang="zh-CN" altLang="en-US" sz="2800" dirty="0" smtClean="0">
                <a:ea typeface="宋体" panose="02010600030101010101" pitchFamily="2" charset="-122"/>
              </a:rPr>
              <a:t>人或</a:t>
            </a:r>
            <a:r>
              <a:rPr lang="en-US" altLang="zh-CN" sz="2800" dirty="0" smtClean="0">
                <a:ea typeface="宋体" panose="02010600030101010101" pitchFamily="2" charset="-122"/>
              </a:rPr>
              <a:t>5</a:t>
            </a:r>
            <a:r>
              <a:rPr lang="zh-CN" altLang="en-US" sz="2800" dirty="0" smtClean="0">
                <a:ea typeface="宋体" panose="02010600030101010101" pitchFamily="2" charset="-122"/>
              </a:rPr>
              <a:t>人；</a:t>
            </a:r>
            <a:r>
              <a:rPr lang="zh-CN" altLang="en-US" sz="2800" dirty="0" smtClean="0"/>
              <a:t>由教育部平台匹配，完全盲审。</a:t>
            </a:r>
            <a:endParaRPr lang="zh-CN" altLang="en-US" sz="2800" dirty="0" smtClean="0"/>
          </a:p>
          <a:p>
            <a:pPr marL="0" indent="0">
              <a:buNone/>
            </a:pPr>
            <a:endParaRPr lang="zh-CN" altLang="en-US" sz="2800" dirty="0">
              <a:solidFill>
                <a:srgbClr val="FF0000"/>
              </a:solidFill>
            </a:endParaRPr>
          </a:p>
          <a:p>
            <a:r>
              <a:rPr lang="zh-CN" altLang="en-US" sz="2800" b="1" dirty="0">
                <a:solidFill>
                  <a:srgbClr val="C00000"/>
                </a:solidFill>
              </a:rPr>
              <a:t>评阅人不符合要求的评阅结果无效</a:t>
            </a:r>
            <a:endParaRPr lang="zh-CN" altLang="en-US" sz="2800" b="1" dirty="0">
              <a:solidFill>
                <a:srgbClr val="C00000"/>
              </a:solidFill>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59460" y="-236855"/>
            <a:ext cx="7625715" cy="1243330"/>
          </a:xfrm>
        </p:spPr>
        <p:txBody>
          <a:bodyPr/>
          <a:p>
            <a:r>
              <a:rPr lang="en-US" altLang="zh-CN"/>
              <a:t>3.</a:t>
            </a:r>
            <a:r>
              <a:rPr lang="zh-CN" altLang="en-US">
                <a:ea typeface="宋体" panose="02010600030101010101" pitchFamily="2" charset="-122"/>
              </a:rPr>
              <a:t>评阅结果对毕业答辩的影响</a:t>
            </a:r>
            <a:endParaRPr lang="zh-CN" altLang="en-US">
              <a:ea typeface="宋体" panose="02010600030101010101" pitchFamily="2" charset="-122"/>
            </a:endParaRPr>
          </a:p>
        </p:txBody>
      </p:sp>
      <p:sp>
        <p:nvSpPr>
          <p:cNvPr id="3" name="内容占位符 2"/>
          <p:cNvSpPr>
            <a:spLocks noGrp="1"/>
          </p:cNvSpPr>
          <p:nvPr>
            <p:ph idx="1"/>
          </p:nvPr>
        </p:nvSpPr>
        <p:spPr>
          <a:xfrm>
            <a:off x="688975" y="1006475"/>
            <a:ext cx="7696200" cy="5125720"/>
          </a:xfrm>
        </p:spPr>
        <p:txBody>
          <a:bodyPr/>
          <a:p>
            <a:pPr marL="0" indent="0">
              <a:buNone/>
            </a:pPr>
            <a:r>
              <a:rPr lang="zh-CN" altLang="en-US" sz="1800">
                <a:ln w="22225">
                  <a:solidFill>
                    <a:schemeClr val="accent2"/>
                  </a:solidFill>
                  <a:prstDash val="solid"/>
                </a:ln>
                <a:solidFill>
                  <a:schemeClr val="accent2">
                    <a:lumMod val="40000"/>
                    <a:lumOff val="60000"/>
                  </a:schemeClr>
                </a:solidFill>
                <a:effectLst/>
                <a:ea typeface="宋体" panose="02010600030101010101" pitchFamily="2" charset="-122"/>
              </a:rPr>
              <a:t>博士：</a:t>
            </a:r>
            <a:endParaRPr lang="zh-CN" altLang="en-US" sz="1800">
              <a:ln w="22225">
                <a:solidFill>
                  <a:schemeClr val="accent2"/>
                </a:solidFill>
                <a:prstDash val="solid"/>
              </a:ln>
              <a:solidFill>
                <a:schemeClr val="accent2">
                  <a:lumMod val="40000"/>
                  <a:lumOff val="60000"/>
                </a:schemeClr>
              </a:solidFill>
              <a:effectLst/>
              <a:ea typeface="宋体" panose="02010600030101010101" pitchFamily="2" charset="-122"/>
            </a:endParaRPr>
          </a:p>
          <a:p>
            <a:pPr marL="0" indent="0">
              <a:buNone/>
            </a:pPr>
            <a:r>
              <a:rPr lang="en-US" altLang="zh-CN" sz="1800">
                <a:ea typeface="宋体" panose="02010600030101010101" pitchFamily="2" charset="-122"/>
              </a:rPr>
              <a:t>1.</a:t>
            </a:r>
            <a:r>
              <a:rPr lang="zh-CN" altLang="en-US" sz="1800">
                <a:ea typeface="宋体" panose="02010600030101010101" pitchFamily="2" charset="-122"/>
              </a:rPr>
              <a:t>对于已发表学术论文的同学：有</a:t>
            </a:r>
            <a:r>
              <a:rPr lang="en-US" altLang="zh-CN" sz="1800">
                <a:ea typeface="宋体" panose="02010600030101010101" pitchFamily="2" charset="-122"/>
              </a:rPr>
              <a:t>3</a:t>
            </a:r>
            <a:r>
              <a:rPr lang="zh-CN" altLang="en-US" sz="1800">
                <a:ea typeface="宋体" panose="02010600030101010101" pitchFamily="2" charset="-122"/>
              </a:rPr>
              <a:t>档，不得答辩；其他情况正常答辩。</a:t>
            </a:r>
            <a:endParaRPr lang="zh-CN" altLang="en-US" sz="1800">
              <a:ea typeface="宋体" panose="02010600030101010101" pitchFamily="2" charset="-122"/>
            </a:endParaRPr>
          </a:p>
          <a:p>
            <a:pPr marL="0" indent="0">
              <a:buNone/>
            </a:pPr>
            <a:r>
              <a:rPr lang="en-US" altLang="zh-CN" sz="1800">
                <a:ea typeface="宋体" panose="02010600030101010101" pitchFamily="2" charset="-122"/>
              </a:rPr>
              <a:t>2.</a:t>
            </a:r>
            <a:r>
              <a:rPr lang="zh-CN" altLang="en-US" sz="1800">
                <a:ea typeface="宋体" panose="02010600030101010101" pitchFamily="2" charset="-122"/>
              </a:rPr>
              <a:t>未发表符合条件的学术论文的同学（即申请了</a:t>
            </a:r>
            <a:r>
              <a:rPr lang="en-US" altLang="zh-CN" sz="1800">
                <a:ea typeface="宋体" panose="02010600030101010101" pitchFamily="2" charset="-122"/>
              </a:rPr>
              <a:t>“</a:t>
            </a:r>
            <a:r>
              <a:rPr lang="zh-CN" altLang="en-US" sz="1800">
                <a:ea typeface="宋体" panose="02010600030101010101" pitchFamily="2" charset="-122"/>
              </a:rPr>
              <a:t>无论文申请答辩</a:t>
            </a:r>
            <a:r>
              <a:rPr lang="en-US" altLang="zh-CN" sz="1800">
                <a:ea typeface="宋体" panose="02010600030101010101" pitchFamily="2" charset="-122"/>
              </a:rPr>
              <a:t>”</a:t>
            </a:r>
            <a:r>
              <a:rPr lang="zh-CN" altLang="en-US" sz="1800">
                <a:ea typeface="宋体" panose="02010600030101010101" pitchFamily="2" charset="-122"/>
              </a:rPr>
              <a:t>的同学）：</a:t>
            </a:r>
            <a:endParaRPr lang="zh-CN" altLang="en-US" sz="1800">
              <a:ea typeface="宋体" panose="02010600030101010101" pitchFamily="2" charset="-122"/>
            </a:endParaRPr>
          </a:p>
          <a:p>
            <a:pPr marL="0" indent="0">
              <a:buNone/>
            </a:pPr>
            <a:r>
              <a:rPr lang="zh-CN" altLang="en-US" sz="1800">
                <a:ea typeface="宋体" panose="02010600030101010101" pitchFamily="2" charset="-122"/>
              </a:rPr>
              <a:t>（</a:t>
            </a:r>
            <a:r>
              <a:rPr lang="en-US" altLang="zh-CN" sz="1800">
                <a:ea typeface="宋体" panose="02010600030101010101" pitchFamily="2" charset="-122"/>
              </a:rPr>
              <a:t>1</a:t>
            </a:r>
            <a:r>
              <a:rPr lang="zh-CN" altLang="en-US" sz="1800">
                <a:ea typeface="宋体" panose="02010600030101010101" pitchFamily="2" charset="-122"/>
              </a:rPr>
              <a:t>）</a:t>
            </a:r>
            <a:r>
              <a:rPr lang="zh-CN" altLang="en-US" sz="1800">
                <a:ea typeface="宋体" panose="02010600030101010101" pitchFamily="2" charset="-122"/>
              </a:rPr>
              <a:t>有</a:t>
            </a:r>
            <a:r>
              <a:rPr lang="en-US" altLang="zh-CN" sz="1800">
                <a:ea typeface="宋体" panose="02010600030101010101" pitchFamily="2" charset="-122"/>
              </a:rPr>
              <a:t>3</a:t>
            </a:r>
            <a:r>
              <a:rPr lang="zh-CN" altLang="en-US" sz="1800">
                <a:ea typeface="宋体" panose="02010600030101010101" pitchFamily="2" charset="-122"/>
              </a:rPr>
              <a:t>档，不答辩；</a:t>
            </a:r>
            <a:endParaRPr lang="zh-CN" altLang="en-US" sz="1800">
              <a:ea typeface="宋体" panose="02010600030101010101" pitchFamily="2" charset="-122"/>
            </a:endParaRPr>
          </a:p>
          <a:p>
            <a:pPr marL="0" indent="0">
              <a:buNone/>
            </a:pPr>
            <a:r>
              <a:rPr lang="zh-CN" altLang="en-US" sz="1800">
                <a:ea typeface="宋体" panose="02010600030101010101" pitchFamily="2" charset="-122"/>
              </a:rPr>
              <a:t>（</a:t>
            </a:r>
            <a:r>
              <a:rPr lang="en-US" altLang="zh-CN" sz="1800">
                <a:ea typeface="宋体" panose="02010600030101010101" pitchFamily="2" charset="-122"/>
              </a:rPr>
              <a:t>2</a:t>
            </a:r>
            <a:r>
              <a:rPr lang="zh-CN" altLang="en-US" sz="1800">
                <a:ea typeface="宋体" panose="02010600030101010101" pitchFamily="2" charset="-122"/>
              </a:rPr>
              <a:t>）</a:t>
            </a:r>
            <a:r>
              <a:rPr lang="zh-CN" altLang="en-US" sz="1800">
                <a:ea typeface="宋体" panose="02010600030101010101" pitchFamily="2" charset="-122"/>
              </a:rPr>
              <a:t>有</a:t>
            </a:r>
            <a:r>
              <a:rPr lang="en-US" altLang="zh-CN" sz="1800">
                <a:ea typeface="宋体" panose="02010600030101010101" pitchFamily="2" charset="-122"/>
              </a:rPr>
              <a:t>2</a:t>
            </a:r>
            <a:r>
              <a:rPr lang="zh-CN" altLang="en-US" sz="1800">
                <a:ea typeface="宋体" panose="02010600030101010101" pitchFamily="2" charset="-122"/>
              </a:rPr>
              <a:t>档，需答辩两次（第一次为毕业论文答辩，通过后取得毕业证，待发表符合申请学位要求的论文后，再申请相应年度的上半年或下半年答辩，并举行第二次答辩，叫做学位论文答辩，通过后取得学位证，第二次答辩费用自理；）</a:t>
            </a:r>
            <a:endParaRPr lang="zh-CN" altLang="en-US" sz="1800">
              <a:ea typeface="宋体" panose="02010600030101010101" pitchFamily="2" charset="-122"/>
            </a:endParaRPr>
          </a:p>
          <a:p>
            <a:pPr marL="0" indent="0">
              <a:buNone/>
            </a:pPr>
            <a:r>
              <a:rPr lang="zh-CN" altLang="en-US" sz="1800">
                <a:ea typeface="宋体" panose="02010600030101010101" pitchFamily="2" charset="-122"/>
              </a:rPr>
              <a:t>（</a:t>
            </a:r>
            <a:r>
              <a:rPr lang="en-US" altLang="zh-CN" sz="1800">
                <a:ea typeface="宋体" panose="02010600030101010101" pitchFamily="2" charset="-122"/>
              </a:rPr>
              <a:t>3</a:t>
            </a:r>
            <a:r>
              <a:rPr lang="zh-CN" altLang="en-US" sz="1800">
                <a:ea typeface="宋体" panose="02010600030101010101" pitchFamily="2" charset="-122"/>
              </a:rPr>
              <a:t>）</a:t>
            </a:r>
            <a:r>
              <a:rPr lang="zh-CN" altLang="en-US" sz="1800">
                <a:ea typeface="宋体" panose="02010600030101010101" pitchFamily="2" charset="-122"/>
              </a:rPr>
              <a:t>全部</a:t>
            </a:r>
            <a:r>
              <a:rPr lang="en-US" altLang="zh-CN" sz="1800">
                <a:ea typeface="宋体" panose="02010600030101010101" pitchFamily="2" charset="-122"/>
              </a:rPr>
              <a:t>1</a:t>
            </a:r>
            <a:r>
              <a:rPr lang="zh-CN" altLang="en-US" sz="1800">
                <a:ea typeface="宋体" panose="02010600030101010101" pitchFamily="2" charset="-122"/>
              </a:rPr>
              <a:t>档，答辩一次</a:t>
            </a:r>
            <a:endParaRPr lang="zh-CN" altLang="en-US" sz="1800">
              <a:ea typeface="宋体" panose="02010600030101010101" pitchFamily="2" charset="-122"/>
            </a:endParaRPr>
          </a:p>
          <a:p>
            <a:pPr marL="0" indent="0">
              <a:buNone/>
            </a:pPr>
            <a:r>
              <a:rPr lang="en-US" altLang="zh-CN" sz="1800">
                <a:ea typeface="宋体" panose="02010600030101010101" pitchFamily="2" charset="-122"/>
              </a:rPr>
              <a:t>1</a:t>
            </a:r>
            <a:r>
              <a:rPr lang="zh-CN" altLang="en-US" sz="1800">
                <a:ea typeface="宋体" panose="02010600030101010101" pitchFamily="2" charset="-122"/>
              </a:rPr>
              <a:t>档：本学位论文达到博士学位水平要求，可以参加本次答辩；</a:t>
            </a:r>
            <a:endParaRPr lang="zh-CN" altLang="en-US" sz="1800">
              <a:ea typeface="宋体" panose="02010600030101010101" pitchFamily="2" charset="-122"/>
            </a:endParaRPr>
          </a:p>
          <a:p>
            <a:pPr marL="0" indent="0">
              <a:buNone/>
            </a:pPr>
            <a:r>
              <a:rPr lang="en-US" altLang="zh-CN" sz="1800">
                <a:ea typeface="宋体" panose="02010600030101010101" pitchFamily="2" charset="-122"/>
              </a:rPr>
              <a:t>2</a:t>
            </a:r>
            <a:r>
              <a:rPr lang="zh-CN" altLang="en-US" sz="1800">
                <a:ea typeface="宋体" panose="02010600030101010101" pitchFamily="2" charset="-122"/>
              </a:rPr>
              <a:t>档：本学位论文基本达到博士学位水平要求，修改后可以参加本次答辩</a:t>
            </a:r>
            <a:endParaRPr lang="zh-CN" altLang="en-US" sz="1800">
              <a:ea typeface="宋体" panose="02010600030101010101" pitchFamily="2" charset="-122"/>
            </a:endParaRPr>
          </a:p>
          <a:p>
            <a:pPr marL="0" indent="0">
              <a:buNone/>
            </a:pPr>
            <a:r>
              <a:rPr lang="en-US" altLang="zh-CN" sz="1800">
                <a:ea typeface="宋体" panose="02010600030101010101" pitchFamily="2" charset="-122"/>
              </a:rPr>
              <a:t>3</a:t>
            </a:r>
            <a:r>
              <a:rPr lang="zh-CN" altLang="en-US" sz="1800">
                <a:ea typeface="宋体" panose="02010600030101010101" pitchFamily="2" charset="-122"/>
              </a:rPr>
              <a:t>档：本学位论文未达到博士学位水平要求，不可以参加本次答辩</a:t>
            </a:r>
            <a:endParaRPr lang="zh-CN" altLang="en-US" sz="1800">
              <a:ea typeface="宋体" panose="02010600030101010101" pitchFamily="2" charset="-122"/>
            </a:endParaRPr>
          </a:p>
          <a:p>
            <a:pPr marL="0" indent="0">
              <a:buNone/>
            </a:pPr>
            <a:endParaRPr lang="zh-CN" altLang="en-US" sz="1800" b="1">
              <a:ln w="22225">
                <a:solidFill>
                  <a:schemeClr val="accent2"/>
                </a:solidFill>
                <a:prstDash val="solid"/>
              </a:ln>
              <a:solidFill>
                <a:schemeClr val="accent2">
                  <a:lumMod val="40000"/>
                  <a:lumOff val="60000"/>
                </a:schemeClr>
              </a:solidFill>
              <a:effectLst/>
              <a:ea typeface="宋体" panose="02010600030101010101" pitchFamily="2" charset="-122"/>
            </a:endParaRPr>
          </a:p>
          <a:p>
            <a:pPr marL="0" indent="0">
              <a:buNone/>
            </a:pPr>
            <a:r>
              <a:rPr lang="zh-CN" altLang="en-US" sz="1800" b="1">
                <a:ln w="22225">
                  <a:solidFill>
                    <a:schemeClr val="accent2"/>
                  </a:solidFill>
                  <a:prstDash val="solid"/>
                </a:ln>
                <a:solidFill>
                  <a:schemeClr val="accent2">
                    <a:lumMod val="40000"/>
                    <a:lumOff val="60000"/>
                  </a:schemeClr>
                </a:solidFill>
                <a:effectLst/>
                <a:ea typeface="宋体" panose="02010600030101010101" pitchFamily="2" charset="-122"/>
              </a:rPr>
              <a:t>硕士：</a:t>
            </a:r>
            <a:r>
              <a:rPr lang="zh-CN" altLang="en-US" sz="1800">
                <a:ea typeface="宋体" panose="02010600030101010101" pitchFamily="2" charset="-122"/>
              </a:rPr>
              <a:t>有</a:t>
            </a:r>
            <a:r>
              <a:rPr lang="en-US" altLang="zh-CN" sz="1800">
                <a:ea typeface="宋体" panose="02010600030101010101" pitchFamily="2" charset="-122"/>
              </a:rPr>
              <a:t>3</a:t>
            </a:r>
            <a:r>
              <a:rPr lang="zh-CN" altLang="en-US" sz="1800">
                <a:ea typeface="宋体" panose="02010600030101010101" pitchFamily="2" charset="-122"/>
              </a:rPr>
              <a:t>档，不得答辩</a:t>
            </a:r>
            <a:endParaRPr lang="zh-CN" altLang="en-US" sz="1800">
              <a:ea typeface="宋体" panose="02010600030101010101" pitchFamily="2" charset="-122"/>
            </a:endParaRPr>
          </a:p>
          <a:p>
            <a:pPr marL="0" indent="0">
              <a:buNone/>
            </a:pPr>
            <a:endParaRPr lang="zh-CN" altLang="en-US" sz="1800">
              <a:ea typeface="宋体" panose="02010600030101010101" pitchFamily="2" charset="-122"/>
            </a:endParaRPr>
          </a:p>
        </p:txBody>
      </p:sp>
    </p:spTree>
  </p:cSld>
  <p:clrMapOvr>
    <a:masterClrMapping/>
  </p:clrMapOvr>
  <p:transition spd="med">
    <p:cover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ChangeArrowheads="1"/>
          </p:cNvSpPr>
          <p:nvPr>
            <p:ph type="title"/>
          </p:nvPr>
        </p:nvSpPr>
        <p:spPr>
          <a:xfrm>
            <a:off x="685800" y="381000"/>
            <a:ext cx="6629400" cy="990600"/>
          </a:xfrm>
        </p:spPr>
        <p:txBody>
          <a:bodyPr/>
          <a:lstStyle/>
          <a:p>
            <a:pPr algn="l"/>
            <a:r>
              <a:rPr lang="en-US" altLang="zh-CN" sz="3600" dirty="0">
                <a:solidFill>
                  <a:schemeClr val="tx1"/>
                </a:solidFill>
                <a:ea typeface="黑体" panose="02010609060101010101" pitchFamily="49" charset="-122"/>
              </a:rPr>
              <a:t>4</a:t>
            </a:r>
            <a:r>
              <a:rPr lang="zh-CN" altLang="en-US" sz="3600" dirty="0">
                <a:solidFill>
                  <a:schemeClr val="tx1"/>
                </a:solidFill>
                <a:ea typeface="黑体" panose="02010609060101010101" pitchFamily="49" charset="-122"/>
              </a:rPr>
              <a:t>、注意事项</a:t>
            </a:r>
            <a:endParaRPr lang="zh-CN" altLang="en-US" sz="3600" dirty="0">
              <a:solidFill>
                <a:schemeClr val="tx1"/>
              </a:solidFill>
              <a:ea typeface="黑体" panose="02010609060101010101" pitchFamily="49" charset="-122"/>
            </a:endParaRPr>
          </a:p>
        </p:txBody>
      </p:sp>
      <p:sp>
        <p:nvSpPr>
          <p:cNvPr id="762883" name="Rectangle 3"/>
          <p:cNvSpPr>
            <a:spLocks noGrp="1" noChangeArrowheads="1"/>
          </p:cNvSpPr>
          <p:nvPr>
            <p:ph idx="1"/>
          </p:nvPr>
        </p:nvSpPr>
        <p:spPr>
          <a:xfrm>
            <a:off x="533400" y="1752600"/>
            <a:ext cx="6781165" cy="4148455"/>
          </a:xfrm>
        </p:spPr>
        <p:txBody>
          <a:bodyPr/>
          <a:lstStyle/>
          <a:p>
            <a:pPr>
              <a:lnSpc>
                <a:spcPct val="90000"/>
              </a:lnSpc>
            </a:pPr>
            <a:r>
              <a:rPr lang="zh-CN" altLang="en-US" sz="2800" dirty="0"/>
              <a:t>论文送审</a:t>
            </a:r>
            <a:r>
              <a:rPr lang="zh-CN" altLang="en-US" sz="2800" dirty="0" smtClean="0"/>
              <a:t>：博士</a:t>
            </a:r>
            <a:r>
              <a:rPr lang="en-US" altLang="zh-CN" sz="2800" dirty="0" smtClean="0">
                <a:solidFill>
                  <a:srgbClr val="C00000"/>
                </a:solidFill>
              </a:rPr>
              <a:t>4</a:t>
            </a:r>
            <a:r>
              <a:rPr lang="zh-CN" altLang="en-US" sz="2800" dirty="0" smtClean="0">
                <a:solidFill>
                  <a:srgbClr val="C00000"/>
                </a:solidFill>
              </a:rPr>
              <a:t>月</a:t>
            </a:r>
            <a:r>
              <a:rPr lang="en-US" altLang="zh-CN" sz="2800" dirty="0" smtClean="0">
                <a:solidFill>
                  <a:srgbClr val="C00000"/>
                </a:solidFill>
              </a:rPr>
              <a:t>5</a:t>
            </a:r>
            <a:r>
              <a:rPr lang="zh-CN" altLang="en-US" sz="2800" dirty="0" smtClean="0">
                <a:solidFill>
                  <a:srgbClr val="C00000"/>
                </a:solidFill>
              </a:rPr>
              <a:t>日</a:t>
            </a:r>
            <a:r>
              <a:rPr lang="zh-CN" altLang="en-US" sz="2800" dirty="0" smtClean="0">
                <a:sym typeface="+mn-ea"/>
              </a:rPr>
              <a:t>前</a:t>
            </a:r>
            <a:r>
              <a:rPr lang="zh-CN" altLang="en-US" sz="2800" dirty="0">
                <a:sym typeface="+mn-ea"/>
              </a:rPr>
              <a:t>完成</a:t>
            </a:r>
            <a:endParaRPr lang="zh-CN" altLang="en-US" sz="2800" dirty="0" smtClean="0"/>
          </a:p>
          <a:p>
            <a:pPr>
              <a:lnSpc>
                <a:spcPct val="90000"/>
              </a:lnSpc>
            </a:pPr>
            <a:r>
              <a:rPr lang="zh-CN" altLang="en-US" sz="2800" dirty="0" smtClean="0"/>
              <a:t>                 硕士</a:t>
            </a:r>
            <a:r>
              <a:rPr lang="en-US" altLang="zh-CN" sz="2800" dirty="0" smtClean="0">
                <a:solidFill>
                  <a:srgbClr val="C00000"/>
                </a:solidFill>
              </a:rPr>
              <a:t>4</a:t>
            </a:r>
            <a:r>
              <a:rPr lang="zh-CN" altLang="en-US" sz="2800" dirty="0">
                <a:solidFill>
                  <a:srgbClr val="C00000"/>
                </a:solidFill>
              </a:rPr>
              <a:t>月</a:t>
            </a:r>
            <a:r>
              <a:rPr lang="en-US" altLang="zh-CN" sz="2800" dirty="0" smtClean="0">
                <a:solidFill>
                  <a:srgbClr val="C00000"/>
                </a:solidFill>
              </a:rPr>
              <a:t>20</a:t>
            </a:r>
            <a:r>
              <a:rPr lang="zh-CN" altLang="en-US" sz="2800" dirty="0" smtClean="0">
                <a:solidFill>
                  <a:srgbClr val="C00000"/>
                </a:solidFill>
              </a:rPr>
              <a:t>日</a:t>
            </a:r>
            <a:r>
              <a:rPr lang="zh-CN" altLang="en-US" sz="2800" dirty="0" smtClean="0"/>
              <a:t>前</a:t>
            </a:r>
            <a:r>
              <a:rPr lang="zh-CN" altLang="en-US" sz="2800" dirty="0"/>
              <a:t>完成</a:t>
            </a:r>
            <a:endParaRPr lang="zh-CN" altLang="en-US" sz="2800" dirty="0"/>
          </a:p>
          <a:p>
            <a:pPr>
              <a:lnSpc>
                <a:spcPct val="90000"/>
              </a:lnSpc>
            </a:pPr>
            <a:r>
              <a:rPr lang="zh-CN" altLang="en-US" sz="2800" dirty="0"/>
              <a:t>研究生科负</a:t>
            </a:r>
            <a:r>
              <a:rPr lang="zh-CN" altLang="en-US" sz="2800" dirty="0" smtClean="0"/>
              <a:t>责博士</a:t>
            </a:r>
            <a:r>
              <a:rPr lang="zh-CN" altLang="en-US" sz="2800" b="1" dirty="0" smtClean="0">
                <a:solidFill>
                  <a:srgbClr val="C00000"/>
                </a:solidFill>
              </a:rPr>
              <a:t>网</a:t>
            </a:r>
            <a:r>
              <a:rPr lang="zh-CN" altLang="en-US" sz="2800" b="1" dirty="0">
                <a:solidFill>
                  <a:srgbClr val="C00000"/>
                </a:solidFill>
              </a:rPr>
              <a:t>上送审</a:t>
            </a:r>
            <a:endParaRPr lang="zh-CN" altLang="en-US" sz="2800" b="1" dirty="0">
              <a:solidFill>
                <a:srgbClr val="C00000"/>
              </a:solidFill>
            </a:endParaRPr>
          </a:p>
          <a:p>
            <a:pPr>
              <a:lnSpc>
                <a:spcPct val="90000"/>
              </a:lnSpc>
            </a:pPr>
            <a:r>
              <a:rPr lang="zh-CN" altLang="en-US" sz="2800" dirty="0"/>
              <a:t>保证足够的评阅时间（博士论文约</a:t>
            </a:r>
            <a:r>
              <a:rPr lang="zh-CN" altLang="en-US" sz="2800" b="1" dirty="0">
                <a:solidFill>
                  <a:srgbClr val="C00000"/>
                </a:solidFill>
              </a:rPr>
              <a:t>需一个月</a:t>
            </a:r>
            <a:r>
              <a:rPr lang="zh-CN" altLang="en-US" sz="2800" dirty="0"/>
              <a:t>、硕士论文约</a:t>
            </a:r>
            <a:r>
              <a:rPr lang="zh-CN" altLang="en-US" sz="2800" b="1" dirty="0">
                <a:solidFill>
                  <a:srgbClr val="C00000"/>
                </a:solidFill>
              </a:rPr>
              <a:t>需</a:t>
            </a:r>
            <a:r>
              <a:rPr lang="en-US" altLang="zh-CN" sz="2800" b="1" dirty="0">
                <a:solidFill>
                  <a:srgbClr val="C00000"/>
                </a:solidFill>
              </a:rPr>
              <a:t>20</a:t>
            </a:r>
            <a:r>
              <a:rPr lang="zh-CN" altLang="en-US" sz="2800" b="1" dirty="0">
                <a:solidFill>
                  <a:srgbClr val="C00000"/>
                </a:solidFill>
              </a:rPr>
              <a:t>天</a:t>
            </a:r>
            <a:r>
              <a:rPr lang="zh-CN" altLang="en-US" sz="2800" b="1" dirty="0">
                <a:solidFill>
                  <a:schemeClr val="tx1"/>
                </a:solidFill>
              </a:rPr>
              <a:t>）</a:t>
            </a:r>
            <a:endParaRPr lang="zh-CN" altLang="en-US" sz="2800" b="1" dirty="0">
              <a:solidFill>
                <a:schemeClr val="tx1"/>
              </a:solidFill>
            </a:endParaRPr>
          </a:p>
          <a:p>
            <a:pPr>
              <a:lnSpc>
                <a:spcPct val="90000"/>
              </a:lnSpc>
            </a:pPr>
            <a:endParaRPr lang="zh-CN" altLang="en-US" dirty="0"/>
          </a:p>
          <a:p>
            <a:pPr>
              <a:lnSpc>
                <a:spcPct val="90000"/>
              </a:lnSpc>
            </a:pPr>
            <a:endParaRPr lang="en-US" altLang="zh-CN" sz="2800" dirty="0"/>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Rectangle 2"/>
          <p:cNvSpPr>
            <a:spLocks noGrp="1" noChangeArrowheads="1"/>
          </p:cNvSpPr>
          <p:nvPr>
            <p:ph type="title"/>
          </p:nvPr>
        </p:nvSpPr>
        <p:spPr>
          <a:xfrm>
            <a:off x="685800" y="457200"/>
            <a:ext cx="6477000" cy="990600"/>
          </a:xfrm>
        </p:spPr>
        <p:txBody>
          <a:bodyPr/>
          <a:lstStyle/>
          <a:p>
            <a:pPr algn="l"/>
            <a:r>
              <a:rPr lang="zh-CN" altLang="en-US" dirty="0">
                <a:solidFill>
                  <a:schemeClr val="tx1"/>
                </a:solidFill>
                <a:ea typeface="黑体" panose="02010609060101010101" pitchFamily="49" charset="-122"/>
              </a:rPr>
              <a:t>续：注意事项</a:t>
            </a:r>
            <a:endParaRPr lang="zh-CN" altLang="en-US" dirty="0">
              <a:solidFill>
                <a:schemeClr val="tx1"/>
              </a:solidFill>
              <a:ea typeface="黑体" panose="02010609060101010101" pitchFamily="49" charset="-122"/>
            </a:endParaRPr>
          </a:p>
        </p:txBody>
      </p:sp>
      <p:sp>
        <p:nvSpPr>
          <p:cNvPr id="778243" name="Rectangle 3"/>
          <p:cNvSpPr>
            <a:spLocks noGrp="1" noChangeArrowheads="1"/>
          </p:cNvSpPr>
          <p:nvPr>
            <p:ph idx="1"/>
          </p:nvPr>
        </p:nvSpPr>
        <p:spPr>
          <a:xfrm>
            <a:off x="685800" y="1828800"/>
            <a:ext cx="7696200" cy="3657600"/>
          </a:xfrm>
        </p:spPr>
        <p:txBody>
          <a:bodyPr/>
          <a:lstStyle/>
          <a:p>
            <a:r>
              <a:rPr lang="zh-CN" altLang="en-US" sz="2800" b="1" dirty="0">
                <a:solidFill>
                  <a:srgbClr val="C00000"/>
                </a:solidFill>
              </a:rPr>
              <a:t>基本信息填写注意</a:t>
            </a:r>
            <a:r>
              <a:rPr lang="zh-CN" altLang="en-US" sz="2800" dirty="0"/>
              <a:t>：</a:t>
            </a:r>
            <a:endParaRPr lang="zh-CN" altLang="en-US" sz="2800" dirty="0"/>
          </a:p>
          <a:p>
            <a:r>
              <a:rPr lang="zh-CN" altLang="en-US" sz="2800" dirty="0"/>
              <a:t>学院名称、专业名称、论文编号、学位类型、题目、自评等完整</a:t>
            </a:r>
            <a:endParaRPr lang="zh-CN" altLang="en-US" sz="2800" dirty="0"/>
          </a:p>
          <a:p>
            <a:r>
              <a:rPr lang="zh-CN" altLang="en-US" sz="2800" dirty="0">
                <a:hlinkClick r:id="rId1" action="ppaction://hlinkfile"/>
              </a:rPr>
              <a:t>硕士论文评阅书（科学学位专用）</a:t>
            </a:r>
            <a:r>
              <a:rPr lang="en-US" altLang="zh-CN" sz="2800" dirty="0">
                <a:hlinkClick r:id="rId1" action="ppaction://hlinkfile"/>
              </a:rPr>
              <a:t>.doc</a:t>
            </a:r>
            <a:endParaRPr lang="en-US" altLang="zh-CN" sz="2800" dirty="0"/>
          </a:p>
          <a:p>
            <a:r>
              <a:rPr lang="zh-CN" altLang="en-US" sz="2800" dirty="0"/>
              <a:t>各专业学位用专门评阅书并随附评阅标准</a:t>
            </a:r>
            <a:endParaRPr lang="zh-CN" altLang="en-US" sz="2800" dirty="0"/>
          </a:p>
          <a:p>
            <a:r>
              <a:rPr lang="zh-CN" altLang="en-US" sz="2800" b="1" dirty="0" smtClean="0">
                <a:solidFill>
                  <a:srgbClr val="C00000"/>
                </a:solidFill>
              </a:rPr>
              <a:t>答辩申</a:t>
            </a:r>
            <a:r>
              <a:rPr lang="zh-CN" altLang="en-US" sz="2800" b="1" dirty="0">
                <a:solidFill>
                  <a:srgbClr val="C00000"/>
                </a:solidFill>
              </a:rPr>
              <a:t>请人全程回避</a:t>
            </a:r>
            <a:r>
              <a:rPr lang="zh-CN" altLang="en-US" sz="2800" b="1" dirty="0" smtClean="0">
                <a:solidFill>
                  <a:srgbClr val="C00000"/>
                </a:solidFill>
              </a:rPr>
              <a:t>制度</a:t>
            </a:r>
            <a:endParaRPr lang="zh-CN" altLang="en-US" sz="2800" b="1" dirty="0">
              <a:solidFill>
                <a:srgbClr val="C00000"/>
              </a:solidFill>
            </a:endParaRP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6" name="Rectangle 2"/>
          <p:cNvSpPr>
            <a:spLocks noGrp="1" noChangeArrowheads="1"/>
          </p:cNvSpPr>
          <p:nvPr>
            <p:ph type="title"/>
          </p:nvPr>
        </p:nvSpPr>
        <p:spPr>
          <a:xfrm>
            <a:off x="685800" y="152400"/>
            <a:ext cx="6629400" cy="1219200"/>
          </a:xfrm>
        </p:spPr>
        <p:txBody>
          <a:bodyPr/>
          <a:lstStyle/>
          <a:p>
            <a:pPr algn="l"/>
            <a:r>
              <a:rPr lang="en-US" altLang="zh-CN" sz="3600" dirty="0"/>
              <a:t>5</a:t>
            </a:r>
            <a:r>
              <a:rPr lang="zh-CN" altLang="en-US" sz="3600" dirty="0"/>
              <a:t>、评阅结果回收</a:t>
            </a:r>
            <a:endParaRPr lang="zh-CN" altLang="en-US" sz="3600" dirty="0"/>
          </a:p>
        </p:txBody>
      </p:sp>
      <p:sp>
        <p:nvSpPr>
          <p:cNvPr id="763907" name="Rectangle 3"/>
          <p:cNvSpPr>
            <a:spLocks noGrp="1" noChangeArrowheads="1"/>
          </p:cNvSpPr>
          <p:nvPr>
            <p:ph idx="1"/>
          </p:nvPr>
        </p:nvSpPr>
        <p:spPr>
          <a:xfrm>
            <a:off x="609600" y="1752600"/>
            <a:ext cx="8229600" cy="4210050"/>
          </a:xfrm>
        </p:spPr>
        <p:txBody>
          <a:bodyPr/>
          <a:lstStyle/>
          <a:p>
            <a:r>
              <a:rPr lang="zh-CN" altLang="en-US" sz="2800" dirty="0"/>
              <a:t>硕士论文评阅结果由同学们自行取回；博士论文评阅结果我科负责回收后发送给各位博士；</a:t>
            </a:r>
            <a:endParaRPr lang="zh-CN" altLang="en-US" sz="2800" dirty="0"/>
          </a:p>
          <a:p>
            <a:endParaRPr lang="zh-CN" altLang="en-US" sz="2800" dirty="0"/>
          </a:p>
          <a:p>
            <a:r>
              <a:rPr lang="zh-CN" altLang="en-US" sz="2800" b="1" dirty="0">
                <a:solidFill>
                  <a:srgbClr val="C00000"/>
                </a:solidFill>
              </a:rPr>
              <a:t>不通过的评阅结果按规定</a:t>
            </a:r>
            <a:r>
              <a:rPr lang="zh-CN" altLang="en-US" sz="2800" b="1" dirty="0" smtClean="0">
                <a:solidFill>
                  <a:srgbClr val="C00000"/>
                </a:solidFill>
              </a:rPr>
              <a:t>处理</a:t>
            </a:r>
            <a:endParaRPr lang="zh-CN" altLang="en-US" sz="2800" b="1" dirty="0" smtClean="0">
              <a:solidFill>
                <a:srgbClr val="C00000"/>
              </a:solidFill>
            </a:endParaRPr>
          </a:p>
          <a:p>
            <a:endParaRPr lang="en-US" altLang="zh-CN" sz="2800" b="1" dirty="0">
              <a:solidFill>
                <a:srgbClr val="C00000"/>
              </a:solidFill>
            </a:endParaRPr>
          </a:p>
          <a:p>
            <a:r>
              <a:rPr lang="zh-CN" altLang="en-US" sz="2800" dirty="0"/>
              <a:t>保密论文要求回收</a:t>
            </a:r>
            <a:endParaRPr lang="zh-CN" altLang="en-US" sz="2800" dirty="0"/>
          </a:p>
          <a:p>
            <a:endParaRPr lang="zh-CN" altLang="en-US" sz="2800" dirty="0"/>
          </a:p>
          <a:p>
            <a:r>
              <a:rPr lang="zh-CN" altLang="en-US" sz="2800" b="1" u="sng" dirty="0">
                <a:solidFill>
                  <a:srgbClr val="C00000"/>
                </a:solidFill>
              </a:rPr>
              <a:t>依据评阅结果，进一步修改论文</a:t>
            </a:r>
            <a:endParaRPr lang="zh-CN" altLang="en-US" sz="2800" b="1" u="sng" dirty="0">
              <a:solidFill>
                <a:srgbClr val="C00000"/>
              </a:solidFill>
            </a:endParaRP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2"/>
          <p:cNvSpPr>
            <a:spLocks noGrp="1" noChangeArrowheads="1"/>
          </p:cNvSpPr>
          <p:nvPr>
            <p:ph type="title"/>
          </p:nvPr>
        </p:nvSpPr>
        <p:spPr>
          <a:xfrm>
            <a:off x="1346200" y="493395"/>
            <a:ext cx="6096000" cy="914400"/>
          </a:xfrm>
        </p:spPr>
        <p:txBody>
          <a:bodyPr/>
          <a:lstStyle/>
          <a:p>
            <a:r>
              <a:rPr lang="zh-CN" altLang="en-US" sz="3600" dirty="0">
                <a:solidFill>
                  <a:schemeClr val="accent2"/>
                </a:solidFill>
                <a:ea typeface="黑体" panose="02010609060101010101" pitchFamily="49" charset="-122"/>
              </a:rPr>
              <a:t>六、举行论文答辩</a:t>
            </a:r>
            <a:r>
              <a:rPr lang="zh-CN" altLang="en-US" sz="3600" dirty="0" smtClean="0">
                <a:solidFill>
                  <a:schemeClr val="accent2"/>
                </a:solidFill>
                <a:ea typeface="黑体" panose="02010609060101010101" pitchFamily="49" charset="-122"/>
              </a:rPr>
              <a:t>会</a:t>
            </a:r>
            <a:br>
              <a:rPr lang="zh-CN" altLang="en-US" sz="3600" dirty="0" smtClean="0">
                <a:solidFill>
                  <a:schemeClr val="accent2"/>
                </a:solidFill>
                <a:ea typeface="黑体" panose="02010609060101010101" pitchFamily="49" charset="-122"/>
              </a:rPr>
            </a:br>
            <a:endParaRPr lang="zh-CN" altLang="en-US" sz="3600" dirty="0">
              <a:solidFill>
                <a:schemeClr val="accent2"/>
              </a:solidFill>
              <a:ea typeface="黑体" panose="02010609060101010101" pitchFamily="49" charset="-122"/>
            </a:endParaRPr>
          </a:p>
        </p:txBody>
      </p:sp>
      <p:sp>
        <p:nvSpPr>
          <p:cNvPr id="764931" name="Rectangle 3"/>
          <p:cNvSpPr>
            <a:spLocks noGrp="1" noChangeArrowheads="1"/>
          </p:cNvSpPr>
          <p:nvPr>
            <p:ph idx="1"/>
          </p:nvPr>
        </p:nvSpPr>
        <p:spPr>
          <a:xfrm>
            <a:off x="656590" y="1654175"/>
            <a:ext cx="7830185" cy="4781550"/>
          </a:xfrm>
        </p:spPr>
        <p:txBody>
          <a:bodyPr/>
          <a:lstStyle/>
          <a:p>
            <a:pPr>
              <a:lnSpc>
                <a:spcPct val="80000"/>
              </a:lnSpc>
            </a:pPr>
            <a:r>
              <a:rPr lang="zh-CN" altLang="en-US" sz="2000" dirty="0"/>
              <a:t>答辩委员：职称与专业领域要求与评阅人相同，但不能重复；</a:t>
            </a:r>
            <a:endParaRPr lang="zh-CN" altLang="en-US" sz="2000" dirty="0"/>
          </a:p>
          <a:p>
            <a:pPr>
              <a:lnSpc>
                <a:spcPct val="80000"/>
              </a:lnSpc>
            </a:pPr>
            <a:r>
              <a:rPr lang="zh-CN" altLang="en-US" sz="2000" dirty="0"/>
              <a:t>硕士</a:t>
            </a:r>
            <a:r>
              <a:rPr lang="en-US" altLang="zh-CN" sz="2000" dirty="0">
                <a:solidFill>
                  <a:srgbClr val="C00000"/>
                </a:solidFill>
              </a:rPr>
              <a:t>3-5</a:t>
            </a:r>
            <a:r>
              <a:rPr lang="zh-CN" altLang="en-US" sz="2000" dirty="0" smtClean="0"/>
              <a:t>人（含主席），</a:t>
            </a:r>
            <a:r>
              <a:rPr lang="zh-CN" altLang="en-US" sz="2000" dirty="0"/>
              <a:t>其中</a:t>
            </a:r>
            <a:r>
              <a:rPr lang="zh-CN" altLang="en-US" sz="2000" b="1" dirty="0">
                <a:solidFill>
                  <a:srgbClr val="C00000"/>
                </a:solidFill>
              </a:rPr>
              <a:t>外单位</a:t>
            </a:r>
            <a:r>
              <a:rPr lang="en-US" altLang="zh-CN" sz="2000" b="1" dirty="0">
                <a:solidFill>
                  <a:srgbClr val="C00000"/>
                </a:solidFill>
              </a:rPr>
              <a:t>1-2</a:t>
            </a:r>
            <a:r>
              <a:rPr lang="zh-CN" altLang="en-US" sz="2000" b="1" dirty="0">
                <a:solidFill>
                  <a:srgbClr val="C00000"/>
                </a:solidFill>
              </a:rPr>
              <a:t>人，</a:t>
            </a:r>
            <a:r>
              <a:rPr lang="zh-CN" altLang="en-US" sz="2000" dirty="0"/>
              <a:t>主席是硕导或博导</a:t>
            </a:r>
            <a:r>
              <a:rPr lang="zh-CN" altLang="en-US" sz="2000" dirty="0" smtClean="0"/>
              <a:t>，答辩委员副高及以上职称，研</a:t>
            </a:r>
            <a:r>
              <a:rPr lang="zh-CN" altLang="en-US" sz="2000" dirty="0"/>
              <a:t>究生科批准</a:t>
            </a:r>
            <a:endParaRPr lang="zh-CN" altLang="en-US" sz="2000" dirty="0"/>
          </a:p>
          <a:p>
            <a:pPr>
              <a:lnSpc>
                <a:spcPct val="80000"/>
              </a:lnSpc>
            </a:pPr>
            <a:r>
              <a:rPr lang="zh-CN" altLang="en-US" sz="2000" dirty="0"/>
              <a:t>同等学力硕士</a:t>
            </a:r>
            <a:r>
              <a:rPr lang="en-US" altLang="zh-CN" sz="2000" dirty="0">
                <a:solidFill>
                  <a:srgbClr val="C00000"/>
                </a:solidFill>
              </a:rPr>
              <a:t>5</a:t>
            </a:r>
            <a:r>
              <a:rPr lang="zh-CN" altLang="en-US" sz="2000" dirty="0" smtClean="0"/>
              <a:t>人（含主席）</a:t>
            </a:r>
            <a:r>
              <a:rPr lang="zh-CN" altLang="en-US" sz="2000" dirty="0" smtClean="0">
                <a:solidFill>
                  <a:schemeClr val="tx1"/>
                </a:solidFill>
              </a:rPr>
              <a:t>，</a:t>
            </a:r>
            <a:r>
              <a:rPr lang="zh-CN" altLang="en-US" sz="2000" dirty="0">
                <a:solidFill>
                  <a:schemeClr val="tx1"/>
                </a:solidFill>
              </a:rPr>
              <a:t>其中</a:t>
            </a:r>
            <a:r>
              <a:rPr lang="zh-CN" altLang="en-US" sz="2000" b="1" dirty="0">
                <a:solidFill>
                  <a:srgbClr val="C00000"/>
                </a:solidFill>
              </a:rPr>
              <a:t>外校</a:t>
            </a:r>
            <a:r>
              <a:rPr lang="en-US" altLang="zh-CN" sz="2000" b="1" dirty="0">
                <a:solidFill>
                  <a:srgbClr val="C00000"/>
                </a:solidFill>
              </a:rPr>
              <a:t>1-2</a:t>
            </a:r>
            <a:r>
              <a:rPr lang="zh-CN" altLang="en-US" sz="2000" b="1" dirty="0">
                <a:solidFill>
                  <a:srgbClr val="C00000"/>
                </a:solidFill>
              </a:rPr>
              <a:t>人（含第三单位</a:t>
            </a:r>
            <a:r>
              <a:rPr lang="en-US" altLang="zh-CN" sz="2000" b="1" dirty="0">
                <a:solidFill>
                  <a:srgbClr val="C00000"/>
                </a:solidFill>
              </a:rPr>
              <a:t>1</a:t>
            </a:r>
            <a:r>
              <a:rPr lang="zh-CN" altLang="en-US" sz="2000" b="1" dirty="0">
                <a:solidFill>
                  <a:srgbClr val="C00000"/>
                </a:solidFill>
              </a:rPr>
              <a:t>人），</a:t>
            </a:r>
            <a:r>
              <a:rPr lang="zh-CN" altLang="en-US" sz="2000" dirty="0"/>
              <a:t>主席是临床医学硕导或博导，</a:t>
            </a:r>
            <a:r>
              <a:rPr lang="zh-CN" altLang="en-US" sz="2000" dirty="0" smtClean="0">
                <a:sym typeface="+mn-ea"/>
              </a:rPr>
              <a:t>答辩委员临床医学副高及以上职称，</a:t>
            </a:r>
            <a:r>
              <a:rPr lang="zh-CN" altLang="en-US" sz="2000" dirty="0"/>
              <a:t>学位办审批</a:t>
            </a:r>
            <a:endParaRPr lang="zh-CN" altLang="en-US" sz="2000" dirty="0"/>
          </a:p>
          <a:p>
            <a:pPr>
              <a:lnSpc>
                <a:spcPct val="80000"/>
              </a:lnSpc>
            </a:pPr>
            <a:r>
              <a:rPr lang="zh-CN" altLang="en-US" sz="2000" dirty="0"/>
              <a:t>博士</a:t>
            </a:r>
            <a:r>
              <a:rPr lang="en-US" altLang="zh-CN" sz="2000" dirty="0">
                <a:solidFill>
                  <a:srgbClr val="C00000"/>
                </a:solidFill>
              </a:rPr>
              <a:t>5-7</a:t>
            </a:r>
            <a:r>
              <a:rPr lang="zh-CN" altLang="en-US" sz="2000" dirty="0" smtClean="0"/>
              <a:t>人（含主席），</a:t>
            </a:r>
            <a:r>
              <a:rPr lang="zh-CN" altLang="en-US" sz="2000" dirty="0"/>
              <a:t>其中</a:t>
            </a:r>
            <a:r>
              <a:rPr lang="zh-CN" altLang="en-US" sz="2000" b="1" dirty="0">
                <a:solidFill>
                  <a:srgbClr val="C00000"/>
                </a:solidFill>
              </a:rPr>
              <a:t>外校</a:t>
            </a:r>
            <a:r>
              <a:rPr lang="en-US" altLang="zh-CN" sz="2000" b="1" dirty="0">
                <a:solidFill>
                  <a:srgbClr val="C00000"/>
                </a:solidFill>
              </a:rPr>
              <a:t>2-3</a:t>
            </a:r>
            <a:r>
              <a:rPr lang="zh-CN" altLang="en-US" sz="2000" b="1" dirty="0" smtClean="0">
                <a:solidFill>
                  <a:srgbClr val="C00000"/>
                </a:solidFill>
              </a:rPr>
              <a:t>人（注意外校专家要求），</a:t>
            </a:r>
            <a:r>
              <a:rPr lang="zh-CN" altLang="en-US" sz="2000" dirty="0"/>
              <a:t>主席是博导</a:t>
            </a:r>
            <a:r>
              <a:rPr lang="zh-CN" altLang="en-US" sz="2000" dirty="0" smtClean="0"/>
              <a:t>，答辩委员正高或博导，</a:t>
            </a:r>
            <a:r>
              <a:rPr lang="zh-CN" altLang="en-US" sz="2000" b="1" dirty="0" smtClean="0">
                <a:solidFill>
                  <a:srgbClr val="C00000"/>
                </a:solidFill>
              </a:rPr>
              <a:t>学</a:t>
            </a:r>
            <a:r>
              <a:rPr lang="zh-CN" altLang="en-US" sz="2000" b="1" dirty="0">
                <a:solidFill>
                  <a:srgbClr val="C00000"/>
                </a:solidFill>
              </a:rPr>
              <a:t>位办审批（不能临时更换</a:t>
            </a:r>
            <a:r>
              <a:rPr lang="zh-CN" altLang="en-US" sz="2000" b="1" dirty="0" smtClean="0">
                <a:solidFill>
                  <a:srgbClr val="C00000"/>
                </a:solidFill>
              </a:rPr>
              <a:t>）</a:t>
            </a:r>
            <a:endParaRPr lang="zh-CN" altLang="en-US" sz="2000" b="1" dirty="0" smtClean="0">
              <a:solidFill>
                <a:srgbClr val="C00000"/>
              </a:solidFill>
            </a:endParaRPr>
          </a:p>
          <a:p>
            <a:pPr marL="0" indent="0">
              <a:lnSpc>
                <a:spcPct val="80000"/>
              </a:lnSpc>
              <a:buNone/>
            </a:pPr>
            <a:r>
              <a:rPr lang="zh-CN" altLang="en-US" sz="2000" b="1" dirty="0" smtClean="0">
                <a:solidFill>
                  <a:srgbClr val="C00000"/>
                </a:solidFill>
              </a:rPr>
              <a:t>   其中临床型博士要求主席为临床医学博导，委员要求临床医学主任医师（研究员系列不行）</a:t>
            </a:r>
            <a:endParaRPr lang="zh-CN" altLang="en-US" sz="2000" b="1" dirty="0" smtClean="0">
              <a:solidFill>
                <a:srgbClr val="C00000"/>
              </a:solidFill>
            </a:endParaRPr>
          </a:p>
          <a:p>
            <a:pPr>
              <a:lnSpc>
                <a:spcPct val="80000"/>
              </a:lnSpc>
            </a:pPr>
            <a:r>
              <a:rPr lang="zh-CN" altLang="en-US" sz="2000" b="1" dirty="0">
                <a:solidFill>
                  <a:schemeClr val="tx1"/>
                </a:solidFill>
              </a:rPr>
              <a:t>同等学力博士</a:t>
            </a:r>
            <a:r>
              <a:rPr lang="en-US" altLang="zh-CN" sz="2000" b="1" dirty="0">
                <a:solidFill>
                  <a:schemeClr val="tx2"/>
                </a:solidFill>
              </a:rPr>
              <a:t>7</a:t>
            </a:r>
            <a:r>
              <a:rPr lang="zh-CN" altLang="en-US" sz="2000" b="1" dirty="0">
                <a:solidFill>
                  <a:schemeClr val="tx1"/>
                </a:solidFill>
                <a:ea typeface="宋体" panose="02010600030101010101" pitchFamily="2" charset="-122"/>
              </a:rPr>
              <a:t>人（含主席），主席是临床医学博导，其他委员是临床医学主任医师职称。其中</a:t>
            </a:r>
            <a:r>
              <a:rPr lang="zh-CN" altLang="en-US" sz="2000" b="1" dirty="0">
                <a:solidFill>
                  <a:schemeClr val="tx2"/>
                </a:solidFill>
                <a:ea typeface="宋体" panose="02010600030101010101" pitchFamily="2" charset="-122"/>
              </a:rPr>
              <a:t>外校</a:t>
            </a:r>
            <a:r>
              <a:rPr lang="en-US" altLang="zh-CN" sz="2000" b="1" dirty="0">
                <a:solidFill>
                  <a:schemeClr val="tx2"/>
                </a:solidFill>
                <a:ea typeface="宋体" panose="02010600030101010101" pitchFamily="2" charset="-122"/>
              </a:rPr>
              <a:t>2—3</a:t>
            </a:r>
            <a:r>
              <a:rPr lang="zh-CN" altLang="en-US" sz="2000" b="1" dirty="0">
                <a:solidFill>
                  <a:schemeClr val="tx2"/>
                </a:solidFill>
                <a:ea typeface="宋体" panose="02010600030101010101" pitchFamily="2" charset="-122"/>
              </a:rPr>
              <a:t>人</a:t>
            </a:r>
            <a:r>
              <a:rPr lang="zh-CN" altLang="en-US" sz="2000" b="1" dirty="0">
                <a:solidFill>
                  <a:schemeClr val="tx1"/>
                </a:solidFill>
                <a:ea typeface="宋体" panose="02010600030101010101" pitchFamily="2" charset="-122"/>
              </a:rPr>
              <a:t>，其他同普通博士。</a:t>
            </a:r>
            <a:endParaRPr lang="zh-CN" altLang="en-US" sz="2000" b="1" dirty="0">
              <a:solidFill>
                <a:schemeClr val="tx1"/>
              </a:solidFill>
            </a:endParaRPr>
          </a:p>
          <a:p>
            <a:pPr>
              <a:lnSpc>
                <a:spcPct val="80000"/>
              </a:lnSpc>
            </a:pPr>
            <a:r>
              <a:rPr lang="zh-CN" altLang="en-US" sz="2000" b="1" dirty="0">
                <a:solidFill>
                  <a:srgbClr val="C00000"/>
                </a:solidFill>
              </a:rPr>
              <a:t>人数是法定范围，无单双数区别，意外情况换人是需要重新审批，三类人员答辩委员人数要求不同</a:t>
            </a:r>
            <a:endParaRPr lang="zh-CN" altLang="en-US" sz="2000" b="1" dirty="0">
              <a:solidFill>
                <a:srgbClr val="C00000"/>
              </a:solidFill>
            </a:endParaRPr>
          </a:p>
          <a:p>
            <a:pPr>
              <a:lnSpc>
                <a:spcPct val="80000"/>
              </a:lnSpc>
            </a:pPr>
            <a:r>
              <a:rPr lang="zh-CN" altLang="en-US" sz="2000" b="1" dirty="0">
                <a:solidFill>
                  <a:srgbClr val="C00000"/>
                </a:solidFill>
              </a:rPr>
              <a:t>外校、外院的定义</a:t>
            </a:r>
            <a:endParaRPr lang="zh-CN" altLang="en-US" sz="2000" b="1" dirty="0">
              <a:solidFill>
                <a:srgbClr val="C00000"/>
              </a:solidFill>
            </a:endParaRP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685800"/>
            <a:ext cx="6870700" cy="152400"/>
          </a:xfrm>
        </p:spPr>
        <p:txBody>
          <a:bodyPr/>
          <a:lstStyle/>
          <a:p>
            <a:endParaRPr lang="zh-CN" altLang="en-US" dirty="0"/>
          </a:p>
        </p:txBody>
      </p:sp>
      <p:sp>
        <p:nvSpPr>
          <p:cNvPr id="3" name="内容占位符 2"/>
          <p:cNvSpPr>
            <a:spLocks noGrp="1"/>
          </p:cNvSpPr>
          <p:nvPr>
            <p:ph idx="1"/>
          </p:nvPr>
        </p:nvSpPr>
        <p:spPr>
          <a:xfrm>
            <a:off x="723900" y="204470"/>
            <a:ext cx="7696200" cy="5029200"/>
          </a:xfrm>
        </p:spPr>
        <p:txBody>
          <a:bodyPr/>
          <a:lstStyle/>
          <a:p>
            <a:pPr>
              <a:buNone/>
            </a:pPr>
            <a:r>
              <a:rPr lang="zh-CN" altLang="en-US" dirty="0" smtClean="0"/>
              <a:t>   </a:t>
            </a:r>
            <a:r>
              <a:rPr lang="zh-CN" altLang="en-US" b="1" dirty="0" smtClean="0">
                <a:latin typeface="微软雅黑" panose="020B0503020204020204" charset="-122"/>
                <a:ea typeface="微软雅黑" panose="020B0503020204020204" charset="-122"/>
              </a:rPr>
              <a:t>博士答辩会中关于外校专家的要求：</a:t>
            </a:r>
            <a:endParaRPr lang="en-US" altLang="zh-CN" b="1" dirty="0" smtClean="0">
              <a:latin typeface="微软雅黑" panose="020B0503020204020204" charset="-122"/>
              <a:ea typeface="微软雅黑" panose="020B0503020204020204" charset="-122"/>
            </a:endParaRPr>
          </a:p>
          <a:p>
            <a:r>
              <a:rPr lang="zh-CN" altLang="en-US" sz="2400" dirty="0" smtClean="0"/>
              <a:t>要求原则上从两院院士、长江学者（含青年长江学者）、国家杰出青年科学基金获得者（含“优秀青年基金”获得者）、“千人计划”入选者（含“青年千人计划”入选者）、“万人计划”入选者等高水平专家及国内高水平大学和学科（即“双一流”</a:t>
            </a:r>
            <a:r>
              <a:rPr lang="en-US" altLang="zh-CN" sz="2400" dirty="0" smtClean="0"/>
              <a:t>A</a:t>
            </a:r>
            <a:r>
              <a:rPr lang="zh-CN" altLang="en-US" sz="2400" dirty="0" smtClean="0"/>
              <a:t>类建设大学、原“</a:t>
            </a:r>
            <a:r>
              <a:rPr lang="en-US" altLang="zh-CN" sz="2400" dirty="0" smtClean="0"/>
              <a:t>985”</a:t>
            </a:r>
            <a:r>
              <a:rPr lang="zh-CN" altLang="en-US" sz="2400" dirty="0" smtClean="0"/>
              <a:t>大学、“双一流”建设学科及第四轮学科评估排名</a:t>
            </a:r>
            <a:r>
              <a:rPr lang="en-US" altLang="zh-CN" sz="2400" dirty="0" smtClean="0"/>
              <a:t>A</a:t>
            </a:r>
            <a:r>
              <a:rPr lang="zh-CN" altLang="en-US" sz="2400" dirty="0" smtClean="0"/>
              <a:t>类学科等，详见附件一）的博士生导师或具有正高级职称的专家中聘请。对于少数不能完全按以上要求聘请校外答辩委员的单位或学科，聘请要求可放宽至从第四轮学科评估排名</a:t>
            </a:r>
            <a:r>
              <a:rPr lang="en-US" altLang="zh-CN" sz="2400" dirty="0" smtClean="0"/>
              <a:t>B+</a:t>
            </a:r>
            <a:r>
              <a:rPr lang="zh-CN" altLang="en-US" sz="2400" dirty="0" smtClean="0"/>
              <a:t>类学科及</a:t>
            </a:r>
            <a:r>
              <a:rPr lang="zh-CN" altLang="en-US" sz="2400" b="1" dirty="0" smtClean="0"/>
              <a:t>国家临床重点专科</a:t>
            </a:r>
            <a:r>
              <a:rPr lang="zh-CN" altLang="en-US" sz="2400" dirty="0" smtClean="0"/>
              <a:t>的博导中聘请。</a:t>
            </a:r>
            <a:endParaRPr lang="en-US" altLang="zh-CN" sz="2400" dirty="0" smtClean="0"/>
          </a:p>
          <a:p>
            <a:r>
              <a:rPr lang="en-US" altLang="zh-CN" sz="2400" dirty="0" smtClean="0"/>
              <a:t>可聘请南方医科大学的教授或博导,不允许聘请华南理工大学附属的省医、广州市一医院非国家临床重点专科的专家。</a:t>
            </a:r>
            <a:endParaRPr lang="en-US" altLang="zh-CN" sz="2400" dirty="0" smtClean="0"/>
          </a:p>
          <a:p>
            <a:r>
              <a:rPr lang="zh-CN" altLang="en-US" sz="2400" dirty="0" smtClean="0">
                <a:hlinkClick r:id="rId1" action="ppaction://hlinkfile"/>
              </a:rPr>
              <a:t>附件一：双一流</a:t>
            </a:r>
            <a:r>
              <a:rPr lang="en-US" altLang="zh-CN" sz="2400" dirty="0" smtClean="0">
                <a:hlinkClick r:id="rId1" action="ppaction://hlinkfile"/>
              </a:rPr>
              <a:t>A</a:t>
            </a:r>
            <a:r>
              <a:rPr lang="zh-CN" altLang="en-US" sz="2400" dirty="0" smtClean="0">
                <a:hlinkClick r:id="rId1" action="ppaction://hlinkfile"/>
              </a:rPr>
              <a:t>类高校、原</a:t>
            </a:r>
            <a:r>
              <a:rPr lang="en-US" altLang="zh-CN" sz="2400" dirty="0" smtClean="0">
                <a:hlinkClick r:id="rId1" action="ppaction://hlinkfile"/>
              </a:rPr>
              <a:t>985</a:t>
            </a:r>
            <a:r>
              <a:rPr lang="zh-CN" altLang="en-US" sz="2400" dirty="0" smtClean="0">
                <a:hlinkClick r:id="rId1" action="ppaction://hlinkfile"/>
              </a:rPr>
              <a:t>高校、双一流学科、第四轮学科评估名单</a:t>
            </a:r>
            <a:r>
              <a:rPr lang="en-US" altLang="zh-CN" sz="2400" dirty="0" smtClean="0">
                <a:hlinkClick r:id="rId1" action="ppaction://hlinkfile"/>
              </a:rPr>
              <a:t>.</a:t>
            </a:r>
            <a:r>
              <a:rPr lang="en-US" altLang="zh-CN" sz="2400" dirty="0" err="1" smtClean="0">
                <a:hlinkClick r:id="rId1" action="ppaction://hlinkfile"/>
              </a:rPr>
              <a:t>docx</a:t>
            </a:r>
            <a:endParaRPr lang="zh-CN" altLang="en-US" sz="2400" dirty="0"/>
          </a:p>
        </p:txBody>
      </p:sp>
    </p:spTree>
  </p:cSld>
  <p:clrMapOvr>
    <a:masterClrMapping/>
  </p:clrMapOvr>
  <p:transition spd="med">
    <p:cover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152400"/>
            <a:ext cx="6870700" cy="152400"/>
          </a:xfrm>
        </p:spPr>
        <p:txBody>
          <a:bodyPr/>
          <a:lstStyle/>
          <a:p>
            <a:endParaRPr lang="zh-CN" altLang="en-US" dirty="0"/>
          </a:p>
        </p:txBody>
      </p:sp>
      <p:sp>
        <p:nvSpPr>
          <p:cNvPr id="3" name="内容占位符 2"/>
          <p:cNvSpPr>
            <a:spLocks noGrp="1"/>
          </p:cNvSpPr>
          <p:nvPr>
            <p:ph idx="1"/>
          </p:nvPr>
        </p:nvSpPr>
        <p:spPr>
          <a:xfrm>
            <a:off x="685800" y="685800"/>
            <a:ext cx="7696200" cy="4800600"/>
          </a:xfrm>
        </p:spPr>
        <p:txBody>
          <a:bodyPr/>
          <a:lstStyle/>
          <a:p>
            <a:pPr>
              <a:buNone/>
            </a:pPr>
            <a:r>
              <a:rPr lang="zh-CN" altLang="en-US" sz="2800" b="1" dirty="0" smtClean="0"/>
              <a:t>一、申请毕业</a:t>
            </a:r>
            <a:r>
              <a:rPr lang="en-US" altLang="zh-CN" sz="2800" b="1" dirty="0" smtClean="0"/>
              <a:t>—</a:t>
            </a:r>
            <a:r>
              <a:rPr lang="zh-CN" altLang="en-US" sz="2800" b="1" dirty="0" smtClean="0"/>
              <a:t>要求：</a:t>
            </a:r>
            <a:endParaRPr lang="en-US" altLang="zh-CN" sz="2800" b="1" dirty="0" smtClean="0"/>
          </a:p>
          <a:p>
            <a:pPr>
              <a:buNone/>
            </a:pPr>
            <a:r>
              <a:rPr lang="en-US" altLang="zh-CN" sz="2400" dirty="0" smtClean="0"/>
              <a:t>1</a:t>
            </a:r>
            <a:r>
              <a:rPr lang="zh-CN" altLang="en-US" sz="2400" dirty="0" smtClean="0"/>
              <a:t>、所有课程成绩合格、修满学分</a:t>
            </a:r>
            <a:endParaRPr lang="en-US" altLang="zh-CN" sz="2400" dirty="0" smtClean="0"/>
          </a:p>
          <a:p>
            <a:pPr>
              <a:buNone/>
            </a:pPr>
            <a:r>
              <a:rPr lang="en-US" altLang="zh-CN" sz="2400" dirty="0" smtClean="0"/>
              <a:t>2</a:t>
            </a:r>
            <a:r>
              <a:rPr lang="zh-CN" altLang="en-US" sz="2400" dirty="0" smtClean="0"/>
              <a:t>、完成毕业论文、通过论文送审、通过毕业答辩</a:t>
            </a:r>
            <a:endParaRPr lang="en-US" altLang="zh-CN" sz="2400" dirty="0" smtClean="0"/>
          </a:p>
          <a:p>
            <a:pPr>
              <a:buNone/>
            </a:pPr>
            <a:r>
              <a:rPr lang="en-US" altLang="zh-CN" sz="2400" dirty="0" smtClean="0"/>
              <a:t>3</a:t>
            </a:r>
            <a:r>
              <a:rPr lang="zh-CN" altLang="en-US" sz="2400" dirty="0" smtClean="0"/>
              <a:t>、临床型硕士考取执医证。</a:t>
            </a:r>
            <a:endParaRPr lang="en-US" altLang="zh-CN" sz="2400" dirty="0" smtClean="0"/>
          </a:p>
          <a:p>
            <a:pPr>
              <a:buNone/>
            </a:pPr>
            <a:r>
              <a:rPr lang="zh-CN" altLang="en-US" sz="2400" dirty="0" smtClean="0"/>
              <a:t>  达到一般可取得毕业证</a:t>
            </a:r>
            <a:endParaRPr lang="en-US" altLang="zh-CN" sz="2400" dirty="0" smtClean="0"/>
          </a:p>
          <a:p>
            <a:pPr>
              <a:buNone/>
            </a:pPr>
            <a:r>
              <a:rPr lang="zh-CN" altLang="en-US" sz="2800" b="1" dirty="0" smtClean="0"/>
              <a:t>二、申请学位</a:t>
            </a:r>
            <a:r>
              <a:rPr lang="en-US" altLang="zh-CN" sz="2800" b="1" dirty="0" smtClean="0"/>
              <a:t>—</a:t>
            </a:r>
            <a:r>
              <a:rPr lang="zh-CN" altLang="en-US" sz="2800" b="1" dirty="0" smtClean="0"/>
              <a:t>要求：</a:t>
            </a:r>
            <a:endParaRPr lang="en-US" altLang="zh-CN" sz="2800" b="1" dirty="0" smtClean="0"/>
          </a:p>
          <a:p>
            <a:pPr>
              <a:buNone/>
            </a:pPr>
            <a:r>
              <a:rPr lang="en-US" altLang="zh-CN" sz="2400" dirty="0" smtClean="0"/>
              <a:t>1</a:t>
            </a:r>
            <a:r>
              <a:rPr lang="zh-CN" altLang="en-US" sz="2400" dirty="0" smtClean="0"/>
              <a:t>、科研型硕士、科博、临博：发表符合条件的学术论文</a:t>
            </a:r>
            <a:endParaRPr lang="en-US" altLang="zh-CN" sz="2400" dirty="0" smtClean="0"/>
          </a:p>
          <a:p>
            <a:pPr>
              <a:buNone/>
            </a:pPr>
            <a:r>
              <a:rPr lang="en-US" altLang="zh-CN" sz="2400" dirty="0" smtClean="0"/>
              <a:t>2</a:t>
            </a:r>
            <a:r>
              <a:rPr lang="zh-CN" altLang="en-US" sz="2400" dirty="0" smtClean="0"/>
              <a:t>、临床型硕士：通过规培考试</a:t>
            </a:r>
            <a:endParaRPr lang="en-US" altLang="zh-CN" sz="2400" dirty="0" smtClean="0"/>
          </a:p>
          <a:p>
            <a:pPr>
              <a:buNone/>
            </a:pPr>
            <a:r>
              <a:rPr lang="zh-CN" altLang="en-US" sz="2400" dirty="0" smtClean="0"/>
              <a:t>如未达到以上要求，不影响毕业，但是学位为缓授学位。</a:t>
            </a:r>
            <a:endParaRPr lang="en-US" altLang="zh-CN" sz="2400" dirty="0" smtClean="0"/>
          </a:p>
          <a:p>
            <a:pPr>
              <a:buNone/>
            </a:pPr>
            <a:endParaRPr lang="zh-CN" altLang="en-US" dirty="0" smtClean="0"/>
          </a:p>
          <a:p>
            <a:endParaRPr lang="zh-CN" altLang="en-US" dirty="0"/>
          </a:p>
        </p:txBody>
      </p:sp>
    </p:spTree>
  </p:cSld>
  <p:clrMapOvr>
    <a:masterClrMapping/>
  </p:clrMapOvr>
  <p:transition spd="med">
    <p:cover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8" name="Rectangle 2"/>
          <p:cNvSpPr>
            <a:spLocks noGrp="1" noChangeArrowheads="1"/>
          </p:cNvSpPr>
          <p:nvPr>
            <p:ph type="title"/>
          </p:nvPr>
        </p:nvSpPr>
        <p:spPr>
          <a:xfrm>
            <a:off x="76200" y="304800"/>
            <a:ext cx="8229600" cy="863600"/>
          </a:xfrm>
        </p:spPr>
        <p:txBody>
          <a:bodyPr/>
          <a:lstStyle/>
          <a:p>
            <a:r>
              <a:rPr lang="zh-CN" altLang="en-US" sz="4000" dirty="0">
                <a:solidFill>
                  <a:schemeClr val="accent2"/>
                </a:solidFill>
                <a:ea typeface="黑体" panose="02010609060101010101" pitchFamily="49" charset="-122"/>
              </a:rPr>
              <a:t>六、论文答辩会</a:t>
            </a:r>
            <a:endParaRPr lang="zh-CN" altLang="en-US" sz="4000" dirty="0">
              <a:solidFill>
                <a:schemeClr val="accent2"/>
              </a:solidFill>
              <a:ea typeface="黑体" panose="02010609060101010101" pitchFamily="49" charset="-122"/>
            </a:endParaRPr>
          </a:p>
        </p:txBody>
      </p:sp>
      <p:sp>
        <p:nvSpPr>
          <p:cNvPr id="766979" name="Rectangle 3"/>
          <p:cNvSpPr>
            <a:spLocks noGrp="1" noChangeArrowheads="1"/>
          </p:cNvSpPr>
          <p:nvPr>
            <p:ph idx="1"/>
          </p:nvPr>
        </p:nvSpPr>
        <p:spPr>
          <a:xfrm>
            <a:off x="762000" y="990600"/>
            <a:ext cx="7696200" cy="4876800"/>
          </a:xfrm>
        </p:spPr>
        <p:txBody>
          <a:bodyPr/>
          <a:lstStyle/>
          <a:p>
            <a:pPr>
              <a:lnSpc>
                <a:spcPct val="80000"/>
              </a:lnSpc>
            </a:pPr>
            <a:endParaRPr lang="en-US" altLang="zh-CN" sz="2800" dirty="0" smtClean="0"/>
          </a:p>
          <a:p>
            <a:pPr>
              <a:lnSpc>
                <a:spcPct val="80000"/>
              </a:lnSpc>
            </a:pPr>
            <a:r>
              <a:rPr lang="zh-CN" altLang="en-US" sz="2400" dirty="0" smtClean="0"/>
              <a:t>评</a:t>
            </a:r>
            <a:r>
              <a:rPr lang="zh-CN" altLang="en-US" sz="2400" dirty="0"/>
              <a:t>阅结果收齐、到会委员人数与构成符合规定</a:t>
            </a:r>
            <a:r>
              <a:rPr lang="en-US" altLang="zh-CN" sz="2400" dirty="0"/>
              <a:t>(</a:t>
            </a:r>
            <a:r>
              <a:rPr lang="zh-CN" altLang="en-US" sz="2400" dirty="0">
                <a:solidFill>
                  <a:srgbClr val="C00000"/>
                </a:solidFill>
              </a:rPr>
              <a:t>评阅书不齐或委员不合要求则改期、否则答辩</a:t>
            </a:r>
            <a:r>
              <a:rPr lang="zh-CN" altLang="en-US" sz="2400" dirty="0" smtClean="0">
                <a:solidFill>
                  <a:srgbClr val="C00000"/>
                </a:solidFill>
              </a:rPr>
              <a:t>无效</a:t>
            </a:r>
            <a:r>
              <a:rPr lang="en-US" altLang="zh-CN" sz="2400" dirty="0" smtClean="0"/>
              <a:t>)</a:t>
            </a:r>
            <a:endParaRPr lang="en-US" altLang="zh-CN" sz="2400" dirty="0"/>
          </a:p>
          <a:p>
            <a:pPr>
              <a:lnSpc>
                <a:spcPct val="80000"/>
              </a:lnSpc>
            </a:pPr>
            <a:r>
              <a:rPr lang="en-US" altLang="zh-CN" sz="2400" dirty="0" smtClean="0">
                <a:solidFill>
                  <a:srgbClr val="C00000"/>
                </a:solidFill>
              </a:rPr>
              <a:t>2/3</a:t>
            </a:r>
            <a:r>
              <a:rPr lang="zh-CN" altLang="en-US" sz="2400" dirty="0" smtClean="0">
                <a:solidFill>
                  <a:srgbClr val="C00000"/>
                </a:solidFill>
              </a:rPr>
              <a:t>及以上</a:t>
            </a:r>
            <a:r>
              <a:rPr lang="zh-CN" altLang="en-US" sz="2400" dirty="0" smtClean="0"/>
              <a:t>委</a:t>
            </a:r>
            <a:r>
              <a:rPr lang="zh-CN" altLang="en-US" sz="2400" dirty="0"/>
              <a:t>员同意为通</a:t>
            </a:r>
            <a:r>
              <a:rPr lang="zh-CN" altLang="en-US" sz="2400" dirty="0" smtClean="0"/>
              <a:t>过</a:t>
            </a:r>
            <a:endParaRPr lang="en-US" altLang="zh-CN" sz="2400" dirty="0" smtClean="0"/>
          </a:p>
          <a:p>
            <a:pPr>
              <a:lnSpc>
                <a:spcPct val="80000"/>
              </a:lnSpc>
            </a:pPr>
            <a:r>
              <a:rPr lang="zh-CN" altLang="en-US" sz="2400" b="1" dirty="0" smtClean="0"/>
              <a:t>论文答辩未</a:t>
            </a:r>
            <a:r>
              <a:rPr lang="zh-CN" altLang="en-US" sz="2400" b="1" dirty="0"/>
              <a:t>通过者</a:t>
            </a:r>
            <a:r>
              <a:rPr lang="zh-CN" altLang="en-US" sz="2400" dirty="0"/>
              <a:t>：</a:t>
            </a:r>
            <a:endParaRPr lang="zh-CN" altLang="en-US" sz="2400" dirty="0"/>
          </a:p>
          <a:p>
            <a:pPr>
              <a:lnSpc>
                <a:spcPct val="80000"/>
              </a:lnSpc>
            </a:pPr>
            <a:r>
              <a:rPr lang="en-US" altLang="zh-CN" sz="2400" dirty="0"/>
              <a:t>A.</a:t>
            </a:r>
            <a:r>
              <a:rPr lang="zh-CN" altLang="en-US" sz="2400" dirty="0" smtClean="0"/>
              <a:t>无毕业证、学位证</a:t>
            </a:r>
            <a:endParaRPr lang="zh-CN" altLang="en-US" sz="2400" dirty="0"/>
          </a:p>
          <a:p>
            <a:pPr>
              <a:lnSpc>
                <a:spcPct val="80000"/>
              </a:lnSpc>
            </a:pPr>
            <a:r>
              <a:rPr lang="en-US" altLang="zh-CN" sz="2400" dirty="0"/>
              <a:t>B.</a:t>
            </a:r>
            <a:r>
              <a:rPr lang="zh-CN" altLang="en-US" sz="2400" dirty="0"/>
              <a:t>修改论文重新答</a:t>
            </a:r>
            <a:r>
              <a:rPr lang="zh-CN" altLang="en-US" sz="2400" dirty="0" smtClean="0"/>
              <a:t>辩（半年后）</a:t>
            </a:r>
            <a:endParaRPr lang="en-US" altLang="zh-CN" sz="2400" dirty="0"/>
          </a:p>
          <a:p>
            <a:pPr>
              <a:lnSpc>
                <a:spcPct val="80000"/>
              </a:lnSpc>
            </a:pPr>
            <a:r>
              <a:rPr lang="zh-CN" altLang="en-US" sz="2400" dirty="0" smtClean="0"/>
              <a:t>表</a:t>
            </a:r>
            <a:r>
              <a:rPr lang="zh-CN" altLang="en-US" sz="2400" dirty="0"/>
              <a:t>决票盖章有效</a:t>
            </a:r>
            <a:endParaRPr lang="zh-CN" altLang="en-US" sz="2400" dirty="0"/>
          </a:p>
          <a:p>
            <a:pPr>
              <a:lnSpc>
                <a:spcPct val="80000"/>
              </a:lnSpc>
            </a:pPr>
            <a:r>
              <a:rPr lang="zh-CN" altLang="en-US" sz="2400" dirty="0"/>
              <a:t>除答辩秘书外，应有专人记</a:t>
            </a:r>
            <a:r>
              <a:rPr lang="zh-CN" altLang="en-US" sz="2400" dirty="0" smtClean="0"/>
              <a:t>录</a:t>
            </a:r>
            <a:endParaRPr lang="en-US" altLang="zh-CN" sz="2400" dirty="0" smtClean="0"/>
          </a:p>
          <a:p>
            <a:pPr>
              <a:lnSpc>
                <a:spcPct val="80000"/>
              </a:lnSpc>
            </a:pPr>
            <a:r>
              <a:rPr lang="zh-CN" altLang="en-US" sz="2400" b="1" dirty="0" smtClean="0"/>
              <a:t>答辩时长</a:t>
            </a:r>
            <a:r>
              <a:rPr lang="zh-CN" altLang="en-US" sz="2400" dirty="0" smtClean="0"/>
              <a:t>：硕士申请人报告及答辩时间不少于</a:t>
            </a:r>
            <a:r>
              <a:rPr lang="en-US" altLang="zh-CN" sz="2400" dirty="0" smtClean="0"/>
              <a:t>30</a:t>
            </a:r>
            <a:r>
              <a:rPr lang="zh-CN" altLang="en-US" sz="2400" dirty="0" smtClean="0"/>
              <a:t>分钟，博士不少于</a:t>
            </a:r>
            <a:r>
              <a:rPr lang="en-US" altLang="zh-CN" sz="2400" dirty="0" smtClean="0"/>
              <a:t>60</a:t>
            </a:r>
            <a:r>
              <a:rPr lang="zh-CN" altLang="en-US" sz="2400" dirty="0" smtClean="0"/>
              <a:t>分钟</a:t>
            </a:r>
            <a:endParaRPr lang="en-US" altLang="zh-CN" sz="2400" dirty="0" smtClean="0"/>
          </a:p>
          <a:p>
            <a:pPr>
              <a:lnSpc>
                <a:spcPct val="80000"/>
              </a:lnSpc>
            </a:pPr>
            <a:r>
              <a:rPr lang="zh-CN" altLang="en-US" sz="2400" b="1" dirty="0" smtClean="0"/>
              <a:t>回避要求</a:t>
            </a:r>
            <a:r>
              <a:rPr lang="zh-CN" altLang="en-US" sz="2400" dirty="0" smtClean="0"/>
              <a:t>：论文评阅人、导师不担任答辩委员会成员，但可参加答辩会，答辩委员讨论投票表决时，导师应回避。</a:t>
            </a:r>
            <a:endParaRPr lang="zh-CN" altLang="en-US" sz="2400" dirty="0" smtClean="0"/>
          </a:p>
          <a:p>
            <a:pPr>
              <a:lnSpc>
                <a:spcPct val="80000"/>
              </a:lnSpc>
            </a:pPr>
            <a:r>
              <a:rPr lang="zh-CN" altLang="en-US" sz="2400" dirty="0">
                <a:hlinkClick r:id="rId1" action="ppaction://hlinkfile"/>
              </a:rPr>
              <a:t>学位论文答辩程序.doc</a:t>
            </a:r>
            <a:endParaRPr lang="zh-CN" altLang="en-US" sz="2400" dirty="0"/>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Rectangle 2"/>
          <p:cNvSpPr>
            <a:spLocks noGrp="1" noChangeArrowheads="1"/>
          </p:cNvSpPr>
          <p:nvPr>
            <p:ph type="title"/>
          </p:nvPr>
        </p:nvSpPr>
        <p:spPr>
          <a:xfrm>
            <a:off x="685800" y="152400"/>
            <a:ext cx="6705600" cy="1143000"/>
          </a:xfrm>
        </p:spPr>
        <p:txBody>
          <a:bodyPr/>
          <a:lstStyle/>
          <a:p>
            <a:r>
              <a:rPr lang="zh-CN" altLang="en-US" sz="4000" dirty="0">
                <a:solidFill>
                  <a:schemeClr val="accent2"/>
                </a:solidFill>
                <a:ea typeface="黑体" panose="02010609060101010101" pitchFamily="49" charset="-122"/>
              </a:rPr>
              <a:t>七、上交答辩材料</a:t>
            </a:r>
            <a:endParaRPr lang="zh-CN" altLang="en-US" sz="4000" dirty="0">
              <a:solidFill>
                <a:schemeClr val="accent2"/>
              </a:solidFill>
              <a:ea typeface="黑体" panose="02010609060101010101" pitchFamily="49" charset="-122"/>
            </a:endParaRPr>
          </a:p>
        </p:txBody>
      </p:sp>
      <p:sp>
        <p:nvSpPr>
          <p:cNvPr id="768003" name="Rectangle 3"/>
          <p:cNvSpPr>
            <a:spLocks noGrp="1" noChangeArrowheads="1"/>
          </p:cNvSpPr>
          <p:nvPr>
            <p:ph idx="1"/>
          </p:nvPr>
        </p:nvSpPr>
        <p:spPr>
          <a:xfrm>
            <a:off x="685800" y="1752600"/>
            <a:ext cx="7696200" cy="3657600"/>
          </a:xfrm>
        </p:spPr>
        <p:txBody>
          <a:bodyPr/>
          <a:lstStyle/>
          <a:p>
            <a:r>
              <a:rPr lang="zh-CN" altLang="en-US" sz="2800" dirty="0"/>
              <a:t>照清单清点，填写规范、签名无遗漏</a:t>
            </a:r>
            <a:endParaRPr lang="en-US" altLang="zh-CN" sz="2800" dirty="0"/>
          </a:p>
          <a:p>
            <a:r>
              <a:rPr lang="zh-CN" altLang="en-US" sz="2800" b="1" u="sng" dirty="0">
                <a:solidFill>
                  <a:srgbClr val="C00000"/>
                </a:solidFill>
              </a:rPr>
              <a:t>答辩后论文可作最后修改</a:t>
            </a:r>
            <a:r>
              <a:rPr lang="zh-CN" altLang="en-US" sz="2800" u="sng" dirty="0"/>
              <a:t>，进一步提高质量</a:t>
            </a:r>
            <a:endParaRPr lang="zh-CN" altLang="en-US" sz="2800" u="sng" dirty="0">
              <a:solidFill>
                <a:srgbClr val="FF0000"/>
              </a:solidFill>
            </a:endParaRPr>
          </a:p>
          <a:p>
            <a:r>
              <a:rPr lang="zh-CN" altLang="en-US" sz="2800" dirty="0"/>
              <a:t>上交材料截止时间：</a:t>
            </a:r>
            <a:r>
              <a:rPr lang="en-US" altLang="zh-CN" sz="2800" dirty="0">
                <a:solidFill>
                  <a:srgbClr val="C00000"/>
                </a:solidFill>
              </a:rPr>
              <a:t>5</a:t>
            </a:r>
            <a:r>
              <a:rPr lang="zh-CN" altLang="en-US" sz="2800" dirty="0">
                <a:solidFill>
                  <a:srgbClr val="C00000"/>
                </a:solidFill>
              </a:rPr>
              <a:t>月</a:t>
            </a:r>
            <a:r>
              <a:rPr lang="en-US" altLang="zh-CN" sz="2800" dirty="0" smtClean="0">
                <a:solidFill>
                  <a:srgbClr val="C00000"/>
                </a:solidFill>
              </a:rPr>
              <a:t>22</a:t>
            </a:r>
            <a:r>
              <a:rPr lang="zh-CN" altLang="en-US" sz="2800" dirty="0" smtClean="0">
                <a:solidFill>
                  <a:srgbClr val="C00000"/>
                </a:solidFill>
              </a:rPr>
              <a:t>日</a:t>
            </a:r>
            <a:endParaRPr lang="zh-CN" altLang="en-US" sz="2800" dirty="0">
              <a:solidFill>
                <a:srgbClr val="C00000"/>
              </a:solidFill>
            </a:endParaRPr>
          </a:p>
          <a:p>
            <a:r>
              <a:rPr lang="zh-CN" altLang="en-US" sz="2800" dirty="0">
                <a:solidFill>
                  <a:srgbClr val="C00000"/>
                </a:solidFill>
              </a:rPr>
              <a:t>上交的学位论文纸质版及其电子版应为最终版本，供学校、广东省、教育部抽查</a:t>
            </a:r>
            <a:endParaRPr lang="zh-CN" altLang="en-US" sz="2800" dirty="0">
              <a:solidFill>
                <a:srgbClr val="C00000"/>
              </a:solidFill>
            </a:endParaRP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a:xfrm>
            <a:off x="152400" y="609600"/>
            <a:ext cx="8142287" cy="554037"/>
          </a:xfrm>
        </p:spPr>
        <p:txBody>
          <a:bodyPr/>
          <a:lstStyle/>
          <a:p>
            <a:r>
              <a:rPr lang="zh-CN" altLang="en-US" sz="3200" dirty="0">
                <a:solidFill>
                  <a:schemeClr val="accent2"/>
                </a:solidFill>
                <a:ea typeface="黑体" panose="02010609060101010101" pitchFamily="49" charset="-122"/>
              </a:rPr>
              <a:t>八、论文抽查</a:t>
            </a:r>
            <a:endParaRPr lang="zh-CN" altLang="en-US" sz="3200" dirty="0">
              <a:solidFill>
                <a:schemeClr val="accent2"/>
              </a:solidFill>
              <a:ea typeface="黑体" panose="02010609060101010101" pitchFamily="49" charset="-122"/>
            </a:endParaRPr>
          </a:p>
        </p:txBody>
      </p:sp>
      <p:sp>
        <p:nvSpPr>
          <p:cNvPr id="825347" name="Rectangle 3"/>
          <p:cNvSpPr>
            <a:spLocks noGrp="1" noChangeArrowheads="1"/>
          </p:cNvSpPr>
          <p:nvPr>
            <p:ph idx="1"/>
          </p:nvPr>
        </p:nvSpPr>
        <p:spPr>
          <a:xfrm>
            <a:off x="457200" y="1371600"/>
            <a:ext cx="7924800" cy="4267200"/>
          </a:xfrm>
        </p:spPr>
        <p:txBody>
          <a:bodyPr/>
          <a:lstStyle/>
          <a:p>
            <a:pPr>
              <a:lnSpc>
                <a:spcPct val="150000"/>
              </a:lnSpc>
            </a:pPr>
            <a:r>
              <a:rPr lang="zh-CN" altLang="en-US" sz="2000" dirty="0"/>
              <a:t>教育部（博士</a:t>
            </a:r>
            <a:r>
              <a:rPr lang="en-US" altLang="zh-CN" sz="2000" dirty="0"/>
              <a:t>10%</a:t>
            </a:r>
            <a:r>
              <a:rPr lang="zh-CN" altLang="en-US" sz="2000" dirty="0"/>
              <a:t>）、广东省（硕士</a:t>
            </a:r>
            <a:r>
              <a:rPr lang="en-US" altLang="zh-CN" sz="2000" dirty="0"/>
              <a:t>5%</a:t>
            </a:r>
            <a:r>
              <a:rPr lang="zh-CN" altLang="en-US" sz="2000" dirty="0"/>
              <a:t>）、学校抽查（</a:t>
            </a:r>
            <a:r>
              <a:rPr lang="en-US" altLang="zh-CN" sz="2000" dirty="0"/>
              <a:t>2019</a:t>
            </a:r>
            <a:r>
              <a:rPr lang="zh-CN" altLang="en-US" sz="2000" dirty="0">
                <a:ea typeface="宋体" panose="02010600030101010101" pitchFamily="2" charset="-122"/>
              </a:rPr>
              <a:t>年为博士</a:t>
            </a:r>
            <a:r>
              <a:rPr lang="en-US" altLang="zh-CN" sz="2000" dirty="0">
                <a:ea typeface="宋体" panose="02010600030101010101" pitchFamily="2" charset="-122"/>
              </a:rPr>
              <a:t>43%</a:t>
            </a:r>
            <a:r>
              <a:rPr lang="zh-CN" altLang="en-US" sz="2000" dirty="0">
                <a:ea typeface="宋体" panose="02010600030101010101" pitchFamily="2" charset="-122"/>
              </a:rPr>
              <a:t>，硕士</a:t>
            </a:r>
            <a:r>
              <a:rPr lang="en-US" altLang="zh-CN" sz="2000" dirty="0">
                <a:ea typeface="宋体" panose="02010600030101010101" pitchFamily="2" charset="-122"/>
              </a:rPr>
              <a:t>6.5%</a:t>
            </a:r>
            <a:r>
              <a:rPr lang="zh-CN" altLang="en-US" sz="2000" dirty="0">
                <a:ea typeface="宋体" panose="02010600030101010101" pitchFamily="2" charset="-122"/>
              </a:rPr>
              <a:t>，以后会更高</a:t>
            </a:r>
            <a:r>
              <a:rPr lang="zh-CN" altLang="en-US" sz="2000" dirty="0"/>
              <a:t>）：研究生培养质量评估，学科建设评估，学科排名，医院研究生教育绩效考核</a:t>
            </a:r>
            <a:endParaRPr lang="zh-CN" altLang="en-US" sz="2000" dirty="0"/>
          </a:p>
          <a:p>
            <a:pPr>
              <a:lnSpc>
                <a:spcPct val="150000"/>
              </a:lnSpc>
            </a:pPr>
            <a:r>
              <a:rPr lang="zh-CN" altLang="en-US" sz="2000" dirty="0"/>
              <a:t>学校论文抽查：随机抽查与监督抽查</a:t>
            </a:r>
            <a:endParaRPr lang="zh-CN" altLang="en-US" sz="2000" dirty="0"/>
          </a:p>
          <a:p>
            <a:pPr>
              <a:lnSpc>
                <a:spcPct val="150000"/>
              </a:lnSpc>
            </a:pPr>
            <a:r>
              <a:rPr lang="zh-CN" altLang="en-US" sz="2000" dirty="0"/>
              <a:t>学校监督抽查因素：</a:t>
            </a:r>
            <a:endParaRPr lang="zh-CN" altLang="en-US" sz="2000" dirty="0"/>
          </a:p>
          <a:p>
            <a:pPr>
              <a:lnSpc>
                <a:spcPct val="150000"/>
              </a:lnSpc>
              <a:buNone/>
            </a:pPr>
            <a:r>
              <a:rPr lang="zh-CN" altLang="en-US" sz="2000" dirty="0" smtClean="0"/>
              <a:t>         </a:t>
            </a:r>
            <a:r>
              <a:rPr lang="zh-CN" altLang="en-US" sz="2000" b="1" dirty="0" smtClean="0"/>
              <a:t> </a:t>
            </a:r>
            <a:r>
              <a:rPr lang="zh-CN" altLang="en-US" sz="2000" b="1" dirty="0">
                <a:solidFill>
                  <a:srgbClr val="C00000"/>
                </a:solidFill>
              </a:rPr>
              <a:t>重合度检测结果重度、论文评阅问题、 问题答辩、超期申请学位、在职人员的论文、高龄导师指导的论文、多生导师指导的论文、新导师指导的论文、 疑似有质量问题的论文 、延期毕业学生、领导干部作为导师的论文等    </a:t>
            </a:r>
            <a:endParaRPr lang="zh-CN" altLang="en-US" sz="2000" b="1" dirty="0">
              <a:solidFill>
                <a:srgbClr val="C00000"/>
              </a:solidFill>
            </a:endParaRPr>
          </a:p>
          <a:p>
            <a:pPr>
              <a:lnSpc>
                <a:spcPct val="90000"/>
              </a:lnSpc>
            </a:pPr>
            <a:endParaRPr lang="en-US" altLang="zh-CN" sz="2800" dirty="0"/>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6" name="Rectangle 2"/>
          <p:cNvSpPr>
            <a:spLocks noGrp="1" noChangeArrowheads="1"/>
          </p:cNvSpPr>
          <p:nvPr>
            <p:ph type="title"/>
          </p:nvPr>
        </p:nvSpPr>
        <p:spPr>
          <a:xfrm>
            <a:off x="685800" y="152400"/>
            <a:ext cx="6781800" cy="914400"/>
          </a:xfrm>
        </p:spPr>
        <p:txBody>
          <a:bodyPr/>
          <a:lstStyle/>
          <a:p>
            <a:r>
              <a:rPr lang="zh-CN" altLang="en-US" sz="3600" dirty="0">
                <a:solidFill>
                  <a:schemeClr val="accent2"/>
                </a:solidFill>
                <a:ea typeface="黑体" panose="02010609060101010101" pitchFamily="49" charset="-122"/>
              </a:rPr>
              <a:t>八、论文抽查</a:t>
            </a:r>
            <a:endParaRPr lang="zh-CN" altLang="en-US" sz="3600" dirty="0">
              <a:solidFill>
                <a:schemeClr val="accent2"/>
              </a:solidFill>
              <a:ea typeface="黑体" panose="02010609060101010101" pitchFamily="49" charset="-122"/>
            </a:endParaRPr>
          </a:p>
        </p:txBody>
      </p:sp>
      <p:sp>
        <p:nvSpPr>
          <p:cNvPr id="861187" name="Rectangle 3"/>
          <p:cNvSpPr>
            <a:spLocks noGrp="1" noChangeArrowheads="1"/>
          </p:cNvSpPr>
          <p:nvPr>
            <p:ph idx="1"/>
          </p:nvPr>
        </p:nvSpPr>
        <p:spPr>
          <a:xfrm>
            <a:off x="685800" y="1371600"/>
            <a:ext cx="7696200" cy="3657600"/>
          </a:xfrm>
        </p:spPr>
        <p:txBody>
          <a:bodyPr/>
          <a:lstStyle/>
          <a:p>
            <a:pPr>
              <a:lnSpc>
                <a:spcPct val="90000"/>
              </a:lnSpc>
            </a:pPr>
            <a:r>
              <a:rPr lang="zh-CN" altLang="en-US" sz="2800" dirty="0">
                <a:solidFill>
                  <a:srgbClr val="C00000"/>
                </a:solidFill>
              </a:rPr>
              <a:t>论文抽查结果：</a:t>
            </a:r>
            <a:endParaRPr lang="zh-CN" altLang="en-US" sz="2800" dirty="0">
              <a:solidFill>
                <a:srgbClr val="C00000"/>
              </a:solidFill>
            </a:endParaRPr>
          </a:p>
          <a:p>
            <a:pPr>
              <a:lnSpc>
                <a:spcPct val="90000"/>
              </a:lnSpc>
            </a:pPr>
            <a:r>
              <a:rPr lang="zh-CN" altLang="en-US" sz="2800" dirty="0"/>
              <a:t>教育部抽查：</a:t>
            </a:r>
            <a:r>
              <a:rPr lang="en-US" altLang="zh-CN" sz="2800" dirty="0"/>
              <a:t>2018</a:t>
            </a:r>
            <a:r>
              <a:rPr lang="zh-CN" altLang="en-US" sz="2800" dirty="0"/>
              <a:t>年</a:t>
            </a:r>
            <a:r>
              <a:rPr lang="en-US" altLang="zh-CN" sz="2800" dirty="0"/>
              <a:t>2</a:t>
            </a:r>
            <a:r>
              <a:rPr lang="zh-CN" altLang="en-US" sz="2800" dirty="0"/>
              <a:t>篇问题论文</a:t>
            </a:r>
            <a:endParaRPr lang="zh-CN" altLang="en-US" sz="2800" dirty="0"/>
          </a:p>
          <a:p>
            <a:pPr>
              <a:lnSpc>
                <a:spcPct val="90000"/>
              </a:lnSpc>
            </a:pPr>
            <a:r>
              <a:rPr lang="zh-CN" altLang="en-US" sz="2800" dirty="0"/>
              <a:t>学校抽查：   </a:t>
            </a:r>
            <a:r>
              <a:rPr lang="en-US" altLang="zh-CN" sz="2800" dirty="0"/>
              <a:t>2018</a:t>
            </a:r>
            <a:r>
              <a:rPr lang="zh-CN" altLang="en-US" sz="2800" dirty="0"/>
              <a:t>年</a:t>
            </a:r>
            <a:r>
              <a:rPr lang="en-US" altLang="zh-CN" sz="2800" dirty="0"/>
              <a:t>2</a:t>
            </a:r>
            <a:r>
              <a:rPr lang="zh-CN" altLang="en-US" sz="2800" dirty="0"/>
              <a:t>篇问题论文</a:t>
            </a:r>
            <a:endParaRPr lang="zh-CN" altLang="en-US" sz="2800" dirty="0"/>
          </a:p>
          <a:p>
            <a:pPr>
              <a:lnSpc>
                <a:spcPct val="90000"/>
              </a:lnSpc>
            </a:pPr>
            <a:r>
              <a:rPr lang="zh-CN" altLang="en-US" sz="2800" dirty="0">
                <a:solidFill>
                  <a:srgbClr val="C00000"/>
                </a:solidFill>
              </a:rPr>
              <a:t>不良影响：</a:t>
            </a:r>
            <a:r>
              <a:rPr lang="zh-CN" altLang="en-US" sz="2800" dirty="0"/>
              <a:t>影响学院和导师学术声誉、                  </a:t>
            </a:r>
            <a:endParaRPr lang="zh-CN" altLang="en-US" sz="2800" dirty="0"/>
          </a:p>
          <a:p>
            <a:pPr marL="0" indent="0">
              <a:lnSpc>
                <a:spcPct val="90000"/>
              </a:lnSpc>
              <a:buNone/>
            </a:pPr>
            <a:r>
              <a:rPr lang="zh-CN" altLang="en-US" sz="2800" dirty="0"/>
              <a:t>核减招生指标、校长诫勉谈话，教育部质量约谈、限期整改或撤销学位授权点、年度绩效考核减分</a:t>
            </a:r>
            <a:endParaRPr lang="zh-CN" altLang="en-US" sz="2800" dirty="0"/>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p:cNvSpPr>
            <a:spLocks noGrp="1" noChangeArrowheads="1"/>
          </p:cNvSpPr>
          <p:nvPr>
            <p:ph type="title"/>
          </p:nvPr>
        </p:nvSpPr>
        <p:spPr>
          <a:xfrm>
            <a:off x="685800" y="-152400"/>
            <a:ext cx="6870700" cy="1600200"/>
          </a:xfrm>
        </p:spPr>
        <p:txBody>
          <a:bodyPr/>
          <a:lstStyle/>
          <a:p>
            <a:r>
              <a:rPr lang="zh-CN" altLang="en-US" dirty="0">
                <a:solidFill>
                  <a:schemeClr val="accent2"/>
                </a:solidFill>
                <a:ea typeface="黑体" panose="02010609060101010101" pitchFamily="49" charset="-122"/>
              </a:rPr>
              <a:t>九、学位授予审核</a:t>
            </a:r>
            <a:endParaRPr lang="zh-CN" altLang="en-US" dirty="0">
              <a:solidFill>
                <a:schemeClr val="accent2"/>
              </a:solidFill>
              <a:ea typeface="黑体" panose="02010609060101010101" pitchFamily="49" charset="-122"/>
            </a:endParaRPr>
          </a:p>
        </p:txBody>
      </p:sp>
      <p:sp>
        <p:nvSpPr>
          <p:cNvPr id="769027" name="Rectangle 3"/>
          <p:cNvSpPr>
            <a:spLocks noGrp="1" noChangeArrowheads="1"/>
          </p:cNvSpPr>
          <p:nvPr>
            <p:ph idx="1"/>
          </p:nvPr>
        </p:nvSpPr>
        <p:spPr/>
        <p:txBody>
          <a:bodyPr/>
          <a:lstStyle/>
          <a:p>
            <a:r>
              <a:rPr lang="en-US" altLang="zh-CN" sz="3600" dirty="0"/>
              <a:t>1</a:t>
            </a:r>
            <a:r>
              <a:rPr lang="zh-CN" altLang="en-US" sz="3600" dirty="0"/>
              <a:t>、审核过程</a:t>
            </a:r>
            <a:endParaRPr lang="zh-CN" altLang="en-US" sz="3600" dirty="0"/>
          </a:p>
          <a:p>
            <a:r>
              <a:rPr lang="en-US" altLang="zh-CN" sz="3600" dirty="0"/>
              <a:t>A.</a:t>
            </a:r>
            <a:r>
              <a:rPr lang="zh-CN" altLang="en-US" sz="3600" dirty="0"/>
              <a:t>初审：学院学位评议会议通过</a:t>
            </a:r>
            <a:endParaRPr lang="zh-CN" altLang="en-US" sz="3600" dirty="0"/>
          </a:p>
          <a:p>
            <a:r>
              <a:rPr lang="en-US" altLang="zh-CN" sz="3600" dirty="0"/>
              <a:t>B.</a:t>
            </a:r>
            <a:r>
              <a:rPr lang="zh-CN" altLang="en-US" sz="3600" dirty="0"/>
              <a:t>审核：医科分委会会议通过</a:t>
            </a:r>
            <a:endParaRPr lang="zh-CN" altLang="en-US" sz="3600" dirty="0"/>
          </a:p>
          <a:p>
            <a:r>
              <a:rPr lang="en-US" altLang="zh-CN" sz="3600" dirty="0"/>
              <a:t>C.</a:t>
            </a:r>
            <a:r>
              <a:rPr lang="zh-CN" altLang="en-US" sz="3600" dirty="0"/>
              <a:t>审批：校学位评定委员会通过</a:t>
            </a:r>
            <a:endParaRPr lang="zh-CN" altLang="en-US" sz="3600" dirty="0"/>
          </a:p>
          <a:p>
            <a:endParaRPr lang="en-US" altLang="zh-CN" sz="4000" dirty="0">
              <a:solidFill>
                <a:srgbClr val="FF0000"/>
              </a:solidFill>
            </a:endParaRP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0" name="Rectangle 2"/>
          <p:cNvSpPr>
            <a:spLocks noGrp="1" noChangeArrowheads="1"/>
          </p:cNvSpPr>
          <p:nvPr>
            <p:ph type="title"/>
          </p:nvPr>
        </p:nvSpPr>
        <p:spPr>
          <a:xfrm>
            <a:off x="685800" y="152400"/>
            <a:ext cx="6858000" cy="990600"/>
          </a:xfrm>
        </p:spPr>
        <p:txBody>
          <a:bodyPr/>
          <a:lstStyle/>
          <a:p>
            <a:r>
              <a:rPr lang="zh-CN" altLang="en-US" sz="3600" dirty="0">
                <a:solidFill>
                  <a:schemeClr val="accent2"/>
                </a:solidFill>
                <a:ea typeface="黑体" panose="02010609060101010101" pitchFamily="49" charset="-122"/>
              </a:rPr>
              <a:t>九、学位授予审核</a:t>
            </a:r>
            <a:endParaRPr lang="zh-CN" altLang="en-US" sz="3600" dirty="0">
              <a:solidFill>
                <a:schemeClr val="accent2"/>
              </a:solidFill>
              <a:ea typeface="黑体" panose="02010609060101010101" pitchFamily="49" charset="-122"/>
            </a:endParaRPr>
          </a:p>
        </p:txBody>
      </p:sp>
      <p:sp>
        <p:nvSpPr>
          <p:cNvPr id="770051" name="Rectangle 3"/>
          <p:cNvSpPr>
            <a:spLocks noGrp="1" noChangeArrowheads="1"/>
          </p:cNvSpPr>
          <p:nvPr>
            <p:ph idx="1"/>
          </p:nvPr>
        </p:nvSpPr>
        <p:spPr>
          <a:xfrm>
            <a:off x="685800" y="1371600"/>
            <a:ext cx="7696200" cy="3657600"/>
          </a:xfrm>
        </p:spPr>
        <p:txBody>
          <a:bodyPr/>
          <a:lstStyle/>
          <a:p>
            <a:pPr>
              <a:lnSpc>
                <a:spcPct val="90000"/>
              </a:lnSpc>
            </a:pPr>
            <a:r>
              <a:rPr lang="en-US" altLang="zh-CN" sz="2800" dirty="0"/>
              <a:t>2</a:t>
            </a:r>
            <a:r>
              <a:rPr lang="zh-CN" altLang="en-US" sz="2800" dirty="0"/>
              <a:t>、审核内容：</a:t>
            </a:r>
            <a:endParaRPr lang="zh-CN" altLang="en-US" sz="2800" dirty="0"/>
          </a:p>
          <a:p>
            <a:pPr>
              <a:lnSpc>
                <a:spcPct val="90000"/>
              </a:lnSpc>
            </a:pPr>
            <a:r>
              <a:rPr lang="zh-CN" altLang="en-US" sz="2800" dirty="0"/>
              <a:t>课程成绩：</a:t>
            </a:r>
            <a:r>
              <a:rPr lang="zh-CN" altLang="en-US" sz="2800" b="1" dirty="0">
                <a:solidFill>
                  <a:srgbClr val="C00000"/>
                </a:solidFill>
              </a:rPr>
              <a:t>成绩合格，修够学分</a:t>
            </a:r>
            <a:endParaRPr lang="zh-CN" altLang="en-US" sz="2800" b="1" dirty="0">
              <a:solidFill>
                <a:srgbClr val="C00000"/>
              </a:solidFill>
            </a:endParaRPr>
          </a:p>
          <a:p>
            <a:pPr>
              <a:lnSpc>
                <a:spcPct val="90000"/>
              </a:lnSpc>
            </a:pPr>
            <a:r>
              <a:rPr lang="zh-CN" altLang="en-US" sz="2800" dirty="0"/>
              <a:t>论文答辩情况：答辩委员会决议</a:t>
            </a:r>
            <a:endParaRPr lang="zh-CN" altLang="en-US" sz="2800" dirty="0"/>
          </a:p>
          <a:p>
            <a:pPr>
              <a:lnSpc>
                <a:spcPct val="90000"/>
              </a:lnSpc>
            </a:pPr>
            <a:r>
              <a:rPr lang="zh-CN" altLang="en-US" sz="2800" b="1" dirty="0">
                <a:solidFill>
                  <a:srgbClr val="C00000"/>
                </a:solidFill>
              </a:rPr>
              <a:t>发表学术论文情况</a:t>
            </a:r>
            <a:r>
              <a:rPr lang="zh-CN" altLang="en-US" sz="2800" dirty="0"/>
              <a:t>：作者署名、单位署名、文章内容、期刊级别、发表时间、并列作者时</a:t>
            </a:r>
            <a:r>
              <a:rPr lang="en-US" altLang="zh-CN" sz="2800" dirty="0"/>
              <a:t>IF</a:t>
            </a:r>
            <a:r>
              <a:rPr lang="zh-CN" altLang="en-US" sz="2800" dirty="0"/>
              <a:t>值</a:t>
            </a:r>
            <a:endParaRPr lang="zh-CN" altLang="en-US" sz="2800" dirty="0"/>
          </a:p>
          <a:p>
            <a:pPr>
              <a:lnSpc>
                <a:spcPct val="90000"/>
              </a:lnSpc>
            </a:pPr>
            <a:r>
              <a:rPr lang="zh-CN" altLang="en-US" sz="2800" dirty="0"/>
              <a:t>思想品德、学术规范：考试作弊、学术失范情节严重</a:t>
            </a:r>
            <a:endParaRPr lang="zh-CN" altLang="en-US" sz="2800" dirty="0"/>
          </a:p>
          <a:p>
            <a:pPr>
              <a:lnSpc>
                <a:spcPct val="90000"/>
              </a:lnSpc>
            </a:pPr>
            <a:endParaRPr lang="en-US" altLang="zh-CN" sz="4000" dirty="0"/>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6" name="Rectangle 2"/>
          <p:cNvSpPr>
            <a:spLocks noGrp="1" noChangeArrowheads="1"/>
          </p:cNvSpPr>
          <p:nvPr>
            <p:ph type="title"/>
          </p:nvPr>
        </p:nvSpPr>
        <p:spPr>
          <a:xfrm>
            <a:off x="457200" y="431800"/>
            <a:ext cx="8229600" cy="863600"/>
          </a:xfrm>
        </p:spPr>
        <p:txBody>
          <a:bodyPr/>
          <a:lstStyle/>
          <a:p>
            <a:r>
              <a:rPr lang="zh-CN" altLang="en-US" sz="3600" dirty="0">
                <a:solidFill>
                  <a:schemeClr val="accent2"/>
                </a:solidFill>
                <a:ea typeface="黑体" panose="02010609060101010101" pitchFamily="49" charset="-122"/>
              </a:rPr>
              <a:t>九、学位授予审核</a:t>
            </a:r>
            <a:endParaRPr lang="zh-CN" altLang="en-US" sz="3600" dirty="0">
              <a:solidFill>
                <a:schemeClr val="accent2"/>
              </a:solidFill>
              <a:ea typeface="黑体" panose="02010609060101010101" pitchFamily="49" charset="-122"/>
            </a:endParaRPr>
          </a:p>
        </p:txBody>
      </p:sp>
      <p:sp>
        <p:nvSpPr>
          <p:cNvPr id="779267" name="Rectangle 3"/>
          <p:cNvSpPr>
            <a:spLocks noGrp="1" noChangeArrowheads="1"/>
          </p:cNvSpPr>
          <p:nvPr>
            <p:ph idx="1"/>
          </p:nvPr>
        </p:nvSpPr>
        <p:spPr>
          <a:xfrm>
            <a:off x="685800" y="1676400"/>
            <a:ext cx="7696200" cy="3657600"/>
          </a:xfrm>
        </p:spPr>
        <p:txBody>
          <a:bodyPr/>
          <a:lstStyle/>
          <a:p>
            <a:r>
              <a:rPr lang="en-US" altLang="zh-CN" sz="2800" b="1" dirty="0">
                <a:solidFill>
                  <a:srgbClr val="C00000"/>
                </a:solidFill>
              </a:rPr>
              <a:t>3</a:t>
            </a:r>
            <a:r>
              <a:rPr lang="zh-CN" altLang="en-US" sz="2800" b="1" dirty="0">
                <a:solidFill>
                  <a:srgbClr val="C00000"/>
                </a:solidFill>
              </a:rPr>
              <a:t>、发表学术论文要求</a:t>
            </a:r>
            <a:endParaRPr lang="zh-CN" altLang="en-US" sz="2800" b="1" dirty="0">
              <a:solidFill>
                <a:srgbClr val="C00000"/>
              </a:solidFill>
            </a:endParaRPr>
          </a:p>
          <a:p>
            <a:pPr>
              <a:buNone/>
            </a:pPr>
            <a:r>
              <a:rPr lang="en-US" altLang="zh-CN" sz="1800" dirty="0" smtClean="0"/>
              <a:t> </a:t>
            </a:r>
            <a:endParaRPr lang="en-US" altLang="zh-CN" sz="1800" dirty="0" smtClean="0"/>
          </a:p>
          <a:p>
            <a:pPr>
              <a:buNone/>
            </a:pPr>
            <a:r>
              <a:rPr lang="en-US" altLang="zh-CN" sz="1800" dirty="0" smtClean="0">
                <a:hlinkClick r:id="rId1" action="ppaction://hlinkfile"/>
              </a:rPr>
              <a:t>20171128</a:t>
            </a:r>
            <a:r>
              <a:rPr lang="zh-CN" altLang="en-US" sz="1800" dirty="0" smtClean="0">
                <a:hlinkClick r:id="rId1" action="ppaction://hlinkfile"/>
              </a:rPr>
              <a:t>附属第三医院博士生发表学术论文的具体规定</a:t>
            </a:r>
            <a:r>
              <a:rPr lang="en-US" altLang="zh-CN" sz="1800" dirty="0" smtClean="0">
                <a:hlinkClick r:id="rId1" action="ppaction://hlinkfile"/>
              </a:rPr>
              <a:t>.</a:t>
            </a:r>
            <a:r>
              <a:rPr lang="en-US" altLang="zh-CN" sz="1800" dirty="0" err="1" smtClean="0">
                <a:hlinkClick r:id="rId1" action="ppaction://hlinkfile"/>
              </a:rPr>
              <a:t>pdf</a:t>
            </a:r>
            <a:r>
              <a:rPr lang="zh-CN" altLang="en-US" sz="1800" dirty="0" smtClean="0">
                <a:hlinkClick r:id="rId2" action="ppaction://hlinkfile"/>
              </a:rPr>
              <a:t>中山大学附属</a:t>
            </a:r>
            <a:endParaRPr lang="en-US" altLang="zh-CN" sz="1800" dirty="0" smtClean="0">
              <a:hlinkClick r:id="rId2" action="ppaction://hlinkfile"/>
            </a:endParaRPr>
          </a:p>
          <a:p>
            <a:pPr>
              <a:buNone/>
            </a:pPr>
            <a:endParaRPr lang="en-US" altLang="zh-CN" sz="1800" dirty="0" smtClean="0">
              <a:hlinkClick r:id="rId2" action="ppaction://hlinkfile"/>
            </a:endParaRPr>
          </a:p>
          <a:p>
            <a:pPr>
              <a:buNone/>
            </a:pPr>
            <a:endParaRPr lang="en-US" altLang="zh-CN" sz="1800" dirty="0" smtClean="0">
              <a:hlinkClick r:id="rId2" action="ppaction://hlinkfile"/>
            </a:endParaRPr>
          </a:p>
          <a:p>
            <a:pPr>
              <a:buNone/>
            </a:pPr>
            <a:endParaRPr lang="en-US" altLang="zh-CN" sz="1800" dirty="0" smtClean="0">
              <a:hlinkClick r:id="rId2" action="ppaction://hlinkfile"/>
            </a:endParaRPr>
          </a:p>
          <a:p>
            <a:pPr>
              <a:buNone/>
            </a:pPr>
            <a:r>
              <a:rPr lang="zh-CN" altLang="en-US" sz="1800" dirty="0" smtClean="0">
                <a:hlinkClick r:id="rId2" action="ppaction://hlinkfile"/>
              </a:rPr>
              <a:t>第三医院关于医科科研型硕士生申请硕士学位发表学术论文的具体规定</a:t>
            </a:r>
            <a:r>
              <a:rPr lang="en-US" altLang="zh-CN" sz="1800" dirty="0" smtClean="0">
                <a:hlinkClick r:id="rId2" action="ppaction://hlinkfile"/>
              </a:rPr>
              <a:t>(2017.6</a:t>
            </a:r>
            <a:r>
              <a:rPr lang="zh-CN" altLang="en-US" sz="1800" dirty="0" smtClean="0">
                <a:hlinkClick r:id="rId2" action="ppaction://hlinkfile"/>
              </a:rPr>
              <a:t>修订）</a:t>
            </a:r>
            <a:r>
              <a:rPr lang="en-US" altLang="zh-CN" sz="1800" dirty="0" smtClean="0">
                <a:hlinkClick r:id="rId2" action="ppaction://hlinkfile"/>
              </a:rPr>
              <a:t>.doc</a:t>
            </a:r>
            <a:endParaRPr lang="en-US" altLang="zh-CN" sz="1800" dirty="0"/>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802" name="Rectangle 2"/>
          <p:cNvSpPr>
            <a:spLocks noGrp="1" noChangeArrowheads="1"/>
          </p:cNvSpPr>
          <p:nvPr>
            <p:ph type="title"/>
          </p:nvPr>
        </p:nvSpPr>
        <p:spPr>
          <a:xfrm>
            <a:off x="685800" y="152400"/>
            <a:ext cx="6781800" cy="990600"/>
          </a:xfrm>
        </p:spPr>
        <p:txBody>
          <a:bodyPr/>
          <a:lstStyle/>
          <a:p>
            <a:r>
              <a:rPr lang="zh-CN" altLang="en-US" sz="3600" dirty="0">
                <a:solidFill>
                  <a:schemeClr val="accent2"/>
                </a:solidFill>
                <a:ea typeface="黑体" panose="02010609060101010101" pitchFamily="49" charset="-122"/>
              </a:rPr>
              <a:t>九、学位授予审核</a:t>
            </a:r>
            <a:endParaRPr lang="zh-CN" altLang="en-US" sz="3600" dirty="0">
              <a:solidFill>
                <a:schemeClr val="accent2"/>
              </a:solidFill>
              <a:ea typeface="黑体" panose="02010609060101010101" pitchFamily="49" charset="-122"/>
            </a:endParaRPr>
          </a:p>
        </p:txBody>
      </p:sp>
      <p:sp>
        <p:nvSpPr>
          <p:cNvPr id="844803" name="Rectangle 3"/>
          <p:cNvSpPr>
            <a:spLocks noGrp="1" noChangeArrowheads="1"/>
          </p:cNvSpPr>
          <p:nvPr>
            <p:ph idx="1"/>
          </p:nvPr>
        </p:nvSpPr>
        <p:spPr>
          <a:xfrm>
            <a:off x="685800" y="1295400"/>
            <a:ext cx="7696200" cy="3657600"/>
          </a:xfrm>
        </p:spPr>
        <p:txBody>
          <a:bodyPr/>
          <a:lstStyle/>
          <a:p>
            <a:pPr>
              <a:lnSpc>
                <a:spcPct val="80000"/>
              </a:lnSpc>
            </a:pPr>
            <a:r>
              <a:rPr lang="en-US" altLang="zh-CN" sz="2000" dirty="0" smtClean="0"/>
              <a:t>1</a:t>
            </a:r>
            <a:r>
              <a:rPr lang="zh-CN" altLang="en-US" sz="2000" dirty="0" smtClean="0"/>
              <a:t>、</a:t>
            </a:r>
            <a:r>
              <a:rPr lang="zh-CN" altLang="en-US" sz="2000" dirty="0"/>
              <a:t>本人排名第一或导师第一本人第二（排名非第一但并列第一者有</a:t>
            </a:r>
            <a:r>
              <a:rPr lang="en-US" altLang="zh-CN" sz="2000" dirty="0"/>
              <a:t>IF</a:t>
            </a:r>
            <a:r>
              <a:rPr lang="zh-CN" altLang="en-US" sz="2000" dirty="0"/>
              <a:t>值要求）</a:t>
            </a:r>
            <a:endParaRPr lang="zh-CN" altLang="en-US" sz="2000" dirty="0"/>
          </a:p>
          <a:p>
            <a:pPr>
              <a:lnSpc>
                <a:spcPct val="80000"/>
              </a:lnSpc>
            </a:pPr>
            <a:r>
              <a:rPr lang="en-US" altLang="zh-CN" sz="2000" dirty="0" smtClean="0"/>
              <a:t>2</a:t>
            </a:r>
            <a:r>
              <a:rPr lang="zh-CN" altLang="en-US" sz="2000" dirty="0" smtClean="0"/>
              <a:t>、</a:t>
            </a:r>
            <a:r>
              <a:rPr lang="zh-CN" altLang="en-US" sz="2000" dirty="0"/>
              <a:t>中山大学附属第三医院为第一署名单位（提醒：国外联合培养者署名问</a:t>
            </a:r>
            <a:r>
              <a:rPr lang="zh-CN" altLang="en-US" sz="2000" dirty="0" smtClean="0"/>
              <a:t>题，除公派留学者，且本人为第一作者（包含并列第一）时，我院可署第二单位，其他情况我院需为第一单位才可）</a:t>
            </a:r>
            <a:endParaRPr lang="zh-CN" altLang="en-US" sz="2000" dirty="0"/>
          </a:p>
          <a:p>
            <a:pPr>
              <a:lnSpc>
                <a:spcPct val="80000"/>
              </a:lnSpc>
            </a:pPr>
            <a:r>
              <a:rPr lang="en-US" altLang="zh-CN" sz="2000" dirty="0"/>
              <a:t>4</a:t>
            </a:r>
            <a:r>
              <a:rPr lang="zh-CN" altLang="en-US" sz="2000" dirty="0"/>
              <a:t>、正式发表时间：国内</a:t>
            </a:r>
            <a:r>
              <a:rPr lang="zh-CN" altLang="en-US" sz="2000" dirty="0" smtClean="0"/>
              <a:t>刊物</a:t>
            </a:r>
            <a:r>
              <a:rPr lang="en-US" altLang="zh-CN" sz="2000" b="1" dirty="0" smtClean="0">
                <a:solidFill>
                  <a:srgbClr val="FF0000"/>
                </a:solidFill>
              </a:rPr>
              <a:t>5</a:t>
            </a:r>
            <a:r>
              <a:rPr lang="zh-CN" altLang="en-US" sz="2000" b="1" dirty="0" smtClean="0">
                <a:solidFill>
                  <a:srgbClr val="FF0000"/>
                </a:solidFill>
              </a:rPr>
              <a:t>月底前</a:t>
            </a:r>
            <a:r>
              <a:rPr lang="zh-CN" altLang="en-US" sz="2000" dirty="0" smtClean="0"/>
              <a:t>正式刊出；</a:t>
            </a:r>
            <a:r>
              <a:rPr lang="zh-CN" altLang="en-US" sz="2000" dirty="0"/>
              <a:t>国（境）外刊物可以是正式录用通</a:t>
            </a:r>
            <a:r>
              <a:rPr lang="zh-CN" altLang="en-US" sz="2000" dirty="0" smtClean="0"/>
              <a:t>知（提交附导师签字的接收函、稿件清样）</a:t>
            </a:r>
            <a:endParaRPr lang="zh-CN" altLang="en-US" sz="2000" dirty="0"/>
          </a:p>
          <a:p>
            <a:pPr>
              <a:lnSpc>
                <a:spcPct val="80000"/>
              </a:lnSpc>
            </a:pPr>
            <a:r>
              <a:rPr lang="en-US" altLang="zh-CN" sz="2000" dirty="0" smtClean="0">
                <a:solidFill>
                  <a:srgbClr val="C00000"/>
                </a:solidFill>
              </a:rPr>
              <a:t>submitted, received, reviewed, revised, provisionally accepted</a:t>
            </a:r>
            <a:r>
              <a:rPr lang="zh-CN" altLang="en-US" sz="2000" dirty="0" smtClean="0">
                <a:solidFill>
                  <a:srgbClr val="C00000"/>
                </a:solidFill>
                <a:ea typeface="宋体" panose="02010600030101010101" pitchFamily="2" charset="-122"/>
              </a:rPr>
              <a:t>（均不符合）</a:t>
            </a:r>
            <a:endParaRPr lang="zh-CN" altLang="en-US" sz="2000" dirty="0" smtClean="0">
              <a:solidFill>
                <a:srgbClr val="C00000"/>
              </a:solidFill>
              <a:ea typeface="宋体" panose="02010600030101010101" pitchFamily="2" charset="-122"/>
            </a:endParaRPr>
          </a:p>
          <a:p>
            <a:pPr>
              <a:lnSpc>
                <a:spcPct val="80000"/>
              </a:lnSpc>
            </a:pPr>
            <a:r>
              <a:rPr lang="en-US" altLang="zh-CN" sz="2000" dirty="0" smtClean="0">
                <a:solidFill>
                  <a:schemeClr val="accent2"/>
                </a:solidFill>
              </a:rPr>
              <a:t>accepted, online, in </a:t>
            </a:r>
            <a:r>
              <a:rPr lang="en-US" altLang="zh-CN" sz="2000" dirty="0">
                <a:solidFill>
                  <a:schemeClr val="accent2"/>
                </a:solidFill>
              </a:rPr>
              <a:t>press</a:t>
            </a:r>
            <a:r>
              <a:rPr lang="en-US" altLang="zh-CN" sz="2000" dirty="0" smtClean="0">
                <a:solidFill>
                  <a:schemeClr val="accent2"/>
                </a:solidFill>
              </a:rPr>
              <a:t>, published</a:t>
            </a:r>
            <a:r>
              <a:rPr lang="zh-CN" altLang="en-US" sz="2000" dirty="0" smtClean="0">
                <a:solidFill>
                  <a:schemeClr val="accent2"/>
                </a:solidFill>
                <a:ea typeface="宋体" panose="02010600030101010101" pitchFamily="2" charset="-122"/>
              </a:rPr>
              <a:t>（均符合）</a:t>
            </a:r>
            <a:endParaRPr lang="zh-CN" altLang="en-US" sz="2000" dirty="0" smtClean="0">
              <a:solidFill>
                <a:schemeClr val="accent2"/>
              </a:solidFill>
              <a:ea typeface="宋体" panose="02010600030101010101" pitchFamily="2" charset="-122"/>
            </a:endParaRPr>
          </a:p>
          <a:p>
            <a:pPr>
              <a:lnSpc>
                <a:spcPct val="80000"/>
              </a:lnSpc>
            </a:pPr>
            <a:r>
              <a:rPr lang="en-US" altLang="zh-CN" sz="2000" dirty="0"/>
              <a:t>5</a:t>
            </a:r>
            <a:r>
              <a:rPr lang="zh-CN" altLang="en-US" sz="2000" dirty="0" smtClean="0"/>
              <a:t>、发表文</a:t>
            </a:r>
            <a:r>
              <a:rPr lang="zh-CN" altLang="en-US" sz="2000" dirty="0"/>
              <a:t>章内容</a:t>
            </a:r>
            <a:r>
              <a:rPr lang="zh-CN" altLang="en-US" sz="2000" dirty="0" smtClean="0"/>
              <a:t>属学位论</a:t>
            </a:r>
            <a:r>
              <a:rPr lang="zh-CN" altLang="en-US" sz="2000" dirty="0"/>
              <a:t>文全部或部分</a:t>
            </a:r>
            <a:endParaRPr lang="zh-CN" altLang="en-US" sz="2000" dirty="0"/>
          </a:p>
          <a:p>
            <a:pPr>
              <a:lnSpc>
                <a:spcPct val="80000"/>
              </a:lnSpc>
            </a:pPr>
            <a:r>
              <a:rPr lang="en-US" altLang="zh-CN" sz="2000" dirty="0"/>
              <a:t>6</a:t>
            </a:r>
            <a:r>
              <a:rPr lang="zh-CN" altLang="en-US" sz="2000" dirty="0"/>
              <a:t>、留学生同等要求</a:t>
            </a:r>
            <a:endParaRPr lang="zh-CN" altLang="en-US" sz="2000" dirty="0"/>
          </a:p>
          <a:p>
            <a:pPr>
              <a:lnSpc>
                <a:spcPct val="80000"/>
              </a:lnSpc>
            </a:pPr>
            <a:r>
              <a:rPr lang="en-US" altLang="zh-CN" sz="2000" dirty="0"/>
              <a:t>7</a:t>
            </a:r>
            <a:r>
              <a:rPr lang="zh-CN" altLang="en-US" sz="2000" dirty="0"/>
              <a:t>、提</a:t>
            </a:r>
            <a:r>
              <a:rPr lang="zh-CN" altLang="en-US" sz="2000" dirty="0" smtClean="0"/>
              <a:t>交发表论</a:t>
            </a:r>
            <a:r>
              <a:rPr lang="zh-CN" altLang="en-US" sz="2000" dirty="0"/>
              <a:t>文时间</a:t>
            </a:r>
            <a:r>
              <a:rPr lang="zh-CN" altLang="en-US" sz="2000" dirty="0" smtClean="0"/>
              <a:t>：</a:t>
            </a:r>
            <a:r>
              <a:rPr lang="en-US" altLang="zh-CN" sz="2000" b="1" dirty="0" smtClean="0">
                <a:solidFill>
                  <a:srgbClr val="C00000"/>
                </a:solidFill>
              </a:rPr>
              <a:t>5</a:t>
            </a:r>
            <a:r>
              <a:rPr lang="zh-CN" altLang="en-US" sz="2000" b="1" dirty="0">
                <a:solidFill>
                  <a:srgbClr val="C00000"/>
                </a:solidFill>
              </a:rPr>
              <a:t>月</a:t>
            </a:r>
            <a:r>
              <a:rPr lang="en-US" altLang="zh-CN" sz="2000" b="1" dirty="0" smtClean="0">
                <a:solidFill>
                  <a:srgbClr val="C00000"/>
                </a:solidFill>
              </a:rPr>
              <a:t>22</a:t>
            </a:r>
            <a:r>
              <a:rPr lang="zh-CN" altLang="en-US" sz="2000" b="1" dirty="0" smtClean="0">
                <a:solidFill>
                  <a:srgbClr val="C00000"/>
                </a:solidFill>
              </a:rPr>
              <a:t>日前</a:t>
            </a:r>
            <a:r>
              <a:rPr lang="zh-CN" altLang="en-US" sz="2000" dirty="0"/>
              <a:t>（与答辩材料一起提交）</a:t>
            </a:r>
            <a:endParaRPr lang="zh-CN" altLang="en-US" sz="2000" dirty="0"/>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6" name="Rectangle 2"/>
          <p:cNvSpPr>
            <a:spLocks noGrp="1" noChangeArrowheads="1"/>
          </p:cNvSpPr>
          <p:nvPr>
            <p:ph type="title"/>
          </p:nvPr>
        </p:nvSpPr>
        <p:spPr>
          <a:xfrm>
            <a:off x="685800" y="152400"/>
            <a:ext cx="6858000" cy="1295400"/>
          </a:xfrm>
        </p:spPr>
        <p:txBody>
          <a:bodyPr/>
          <a:lstStyle/>
          <a:p>
            <a:r>
              <a:rPr lang="zh-CN" altLang="en-US" sz="3600" dirty="0">
                <a:solidFill>
                  <a:schemeClr val="accent2"/>
                </a:solidFill>
                <a:ea typeface="黑体" panose="02010609060101010101" pitchFamily="49" charset="-122"/>
              </a:rPr>
              <a:t>十、其它事项</a:t>
            </a:r>
            <a:endParaRPr lang="zh-CN" altLang="en-US" sz="3600" dirty="0">
              <a:solidFill>
                <a:schemeClr val="accent2"/>
              </a:solidFill>
              <a:ea typeface="黑体" panose="02010609060101010101" pitchFamily="49" charset="-122"/>
            </a:endParaRPr>
          </a:p>
        </p:txBody>
      </p:sp>
      <p:sp>
        <p:nvSpPr>
          <p:cNvPr id="774147" name="Rectangle 3"/>
          <p:cNvSpPr>
            <a:spLocks noGrp="1" noChangeArrowheads="1"/>
          </p:cNvSpPr>
          <p:nvPr>
            <p:ph idx="1"/>
          </p:nvPr>
        </p:nvSpPr>
        <p:spPr>
          <a:xfrm>
            <a:off x="685800" y="1600200"/>
            <a:ext cx="7696200" cy="3657600"/>
          </a:xfrm>
        </p:spPr>
        <p:txBody>
          <a:bodyPr>
            <a:normAutofit lnSpcReduction="10000"/>
          </a:bodyPr>
          <a:lstStyle/>
          <a:p>
            <a:r>
              <a:rPr lang="en-US" altLang="zh-CN" sz="3000" dirty="0"/>
              <a:t>1</a:t>
            </a:r>
            <a:r>
              <a:rPr lang="zh-CN" altLang="en-US" sz="3000" dirty="0"/>
              <a:t>、有关表格：请用最新下载，不能用旧表，最好直接到研究生院网站下载（</a:t>
            </a:r>
            <a:r>
              <a:rPr lang="zh-CN" altLang="en-US" sz="3000" dirty="0">
                <a:solidFill>
                  <a:srgbClr val="C00000"/>
                </a:solidFill>
              </a:rPr>
              <a:t>研究生院主页</a:t>
            </a:r>
            <a:r>
              <a:rPr lang="en-US" altLang="zh-CN" sz="3000" dirty="0">
                <a:solidFill>
                  <a:srgbClr val="C00000"/>
                </a:solidFill>
              </a:rPr>
              <a:t>—</a:t>
            </a:r>
            <a:r>
              <a:rPr lang="zh-CN" altLang="en-US" sz="3000" dirty="0">
                <a:solidFill>
                  <a:srgbClr val="C00000"/>
                </a:solidFill>
              </a:rPr>
              <a:t>学位工作</a:t>
            </a:r>
            <a:r>
              <a:rPr lang="zh-CN" altLang="en-US" sz="3000" dirty="0" smtClean="0">
                <a:solidFill>
                  <a:schemeClr val="tx1"/>
                </a:solidFill>
              </a:rPr>
              <a:t>）</a:t>
            </a:r>
            <a:endParaRPr lang="en-US" altLang="zh-CN" sz="3000" dirty="0" smtClean="0">
              <a:solidFill>
                <a:schemeClr val="tx1"/>
              </a:solidFill>
            </a:endParaRPr>
          </a:p>
          <a:p>
            <a:endParaRPr lang="zh-CN" altLang="en-US" sz="3000" dirty="0">
              <a:solidFill>
                <a:schemeClr val="tx1"/>
              </a:solidFill>
            </a:endParaRPr>
          </a:p>
          <a:p>
            <a:r>
              <a:rPr lang="en-US" altLang="zh-CN" sz="3000" dirty="0"/>
              <a:t>2</a:t>
            </a:r>
            <a:r>
              <a:rPr lang="zh-CN" altLang="en-US" sz="3000" dirty="0"/>
              <a:t>、自愿向“中国学术期刊（光盘版）电子杂志社”投稿，参与全国学位论文数据库建设，有少量稿费和一定量的免费使用权限（另交授权书和论文电子版）</a:t>
            </a:r>
            <a:endParaRPr lang="zh-CN" altLang="en-US" sz="3000" dirty="0"/>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title"/>
          </p:nvPr>
        </p:nvSpPr>
        <p:spPr>
          <a:xfrm>
            <a:off x="685800" y="152400"/>
            <a:ext cx="6858000" cy="1447800"/>
          </a:xfrm>
        </p:spPr>
        <p:txBody>
          <a:bodyPr/>
          <a:lstStyle/>
          <a:p>
            <a:r>
              <a:rPr lang="zh-CN" altLang="en-US" sz="3600" dirty="0" smtClean="0">
                <a:solidFill>
                  <a:schemeClr val="accent2"/>
                </a:solidFill>
                <a:ea typeface="黑体" panose="02010609060101010101" pitchFamily="49" charset="-122"/>
              </a:rPr>
              <a:t>十、其他事项</a:t>
            </a:r>
            <a:endParaRPr lang="zh-CN" altLang="en-US" sz="3600" dirty="0">
              <a:solidFill>
                <a:schemeClr val="accent2"/>
              </a:solidFill>
              <a:ea typeface="黑体" panose="02010609060101010101" pitchFamily="49" charset="-122"/>
            </a:endParaRPr>
          </a:p>
        </p:txBody>
      </p:sp>
      <p:sp>
        <p:nvSpPr>
          <p:cNvPr id="832515" name="Rectangle 3"/>
          <p:cNvSpPr>
            <a:spLocks noGrp="1" noChangeArrowheads="1"/>
          </p:cNvSpPr>
          <p:nvPr>
            <p:ph idx="1"/>
          </p:nvPr>
        </p:nvSpPr>
        <p:spPr/>
        <p:txBody>
          <a:bodyPr/>
          <a:lstStyle/>
          <a:p>
            <a:r>
              <a:rPr lang="en-US" altLang="zh-CN" dirty="0"/>
              <a:t>3</a:t>
            </a:r>
            <a:r>
              <a:rPr lang="zh-CN" altLang="en-US" dirty="0"/>
              <a:t>、学位证书领取时间</a:t>
            </a:r>
            <a:r>
              <a:rPr lang="zh-CN" altLang="en-US" dirty="0" smtClean="0"/>
              <a:t>：</a:t>
            </a:r>
            <a:r>
              <a:rPr lang="en-US" altLang="zh-CN" dirty="0" smtClean="0">
                <a:solidFill>
                  <a:srgbClr val="C00000"/>
                </a:solidFill>
              </a:rPr>
              <a:t>7</a:t>
            </a:r>
            <a:r>
              <a:rPr lang="zh-CN" altLang="en-US" dirty="0" smtClean="0">
                <a:solidFill>
                  <a:srgbClr val="C00000"/>
                </a:solidFill>
              </a:rPr>
              <a:t>月初</a:t>
            </a:r>
            <a:endParaRPr lang="en-US" altLang="zh-CN" dirty="0" smtClean="0">
              <a:solidFill>
                <a:srgbClr val="C00000"/>
              </a:solidFill>
            </a:endParaRPr>
          </a:p>
          <a:p>
            <a:r>
              <a:rPr lang="en-US" altLang="zh-CN" dirty="0" smtClean="0">
                <a:solidFill>
                  <a:schemeClr val="accent4"/>
                </a:solidFill>
              </a:rPr>
              <a:t>4</a:t>
            </a:r>
            <a:r>
              <a:rPr lang="zh-CN" altLang="en-US" dirty="0" smtClean="0">
                <a:solidFill>
                  <a:schemeClr val="accent4"/>
                </a:solidFill>
              </a:rPr>
              <a:t>、两次毕业典礼：</a:t>
            </a:r>
            <a:endParaRPr lang="en-US" altLang="zh-CN" dirty="0" smtClean="0">
              <a:solidFill>
                <a:schemeClr val="accent4"/>
              </a:solidFill>
            </a:endParaRPr>
          </a:p>
          <a:p>
            <a:pPr>
              <a:buNone/>
            </a:pPr>
            <a:r>
              <a:rPr lang="zh-CN" altLang="en-US" dirty="0" smtClean="0">
                <a:solidFill>
                  <a:schemeClr val="accent4"/>
                </a:solidFill>
              </a:rPr>
              <a:t>（</a:t>
            </a:r>
            <a:r>
              <a:rPr lang="en-US" altLang="zh-CN" dirty="0" smtClean="0">
                <a:solidFill>
                  <a:schemeClr val="accent4"/>
                </a:solidFill>
              </a:rPr>
              <a:t>1</a:t>
            </a:r>
            <a:r>
              <a:rPr lang="zh-CN" altLang="en-US" dirty="0" smtClean="0">
                <a:solidFill>
                  <a:schemeClr val="accent4"/>
                </a:solidFill>
              </a:rPr>
              <a:t>）三院毕业典礼（</a:t>
            </a:r>
            <a:r>
              <a:rPr lang="en-US" altLang="zh-CN" dirty="0" smtClean="0">
                <a:solidFill>
                  <a:schemeClr val="accent4"/>
                </a:solidFill>
              </a:rPr>
              <a:t>6</a:t>
            </a:r>
            <a:r>
              <a:rPr lang="zh-CN" altLang="en-US" dirty="0" smtClean="0">
                <a:solidFill>
                  <a:schemeClr val="accent4"/>
                </a:solidFill>
              </a:rPr>
              <a:t>月中），全体学生参加、毕业集体照</a:t>
            </a:r>
            <a:endParaRPr lang="en-US" altLang="zh-CN" dirty="0" smtClean="0">
              <a:solidFill>
                <a:schemeClr val="accent4"/>
              </a:solidFill>
            </a:endParaRPr>
          </a:p>
          <a:p>
            <a:pPr>
              <a:buNone/>
            </a:pPr>
            <a:r>
              <a:rPr lang="zh-CN" altLang="en-US" dirty="0" smtClean="0">
                <a:solidFill>
                  <a:schemeClr val="accent4"/>
                </a:solidFill>
              </a:rPr>
              <a:t>（</a:t>
            </a:r>
            <a:r>
              <a:rPr lang="en-US" altLang="zh-CN" dirty="0" smtClean="0">
                <a:solidFill>
                  <a:schemeClr val="accent4"/>
                </a:solidFill>
              </a:rPr>
              <a:t>2</a:t>
            </a:r>
            <a:r>
              <a:rPr lang="zh-CN" altLang="en-US" dirty="0" smtClean="0">
                <a:solidFill>
                  <a:schemeClr val="accent4"/>
                </a:solidFill>
              </a:rPr>
              <a:t>）中大学位授予（</a:t>
            </a:r>
            <a:r>
              <a:rPr lang="en-US" altLang="zh-CN" dirty="0" smtClean="0">
                <a:solidFill>
                  <a:schemeClr val="accent4"/>
                </a:solidFill>
              </a:rPr>
              <a:t>6</a:t>
            </a:r>
            <a:r>
              <a:rPr lang="zh-CN" altLang="en-US" dirty="0" smtClean="0">
                <a:solidFill>
                  <a:schemeClr val="accent4"/>
                </a:solidFill>
              </a:rPr>
              <a:t>月底）：缓授学位同学不予上台</a:t>
            </a:r>
            <a:endParaRPr lang="zh-CN" altLang="en-US" dirty="0">
              <a:solidFill>
                <a:schemeClr val="accent4"/>
              </a:solidFill>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22" name="Rectangle 2"/>
          <p:cNvSpPr>
            <a:spLocks noGrp="1" noChangeArrowheads="1"/>
          </p:cNvSpPr>
          <p:nvPr>
            <p:ph type="title"/>
          </p:nvPr>
        </p:nvSpPr>
        <p:spPr>
          <a:xfrm>
            <a:off x="457200" y="381000"/>
            <a:ext cx="7837487" cy="314325"/>
          </a:xfrm>
        </p:spPr>
        <p:txBody>
          <a:bodyPr>
            <a:normAutofit fontScale="90000"/>
          </a:bodyPr>
          <a:lstStyle/>
          <a:p>
            <a:r>
              <a:rPr lang="zh-CN" altLang="en-US" sz="2800" dirty="0">
                <a:solidFill>
                  <a:schemeClr val="accent2"/>
                </a:solidFill>
                <a:ea typeface="黑体" panose="02010609060101010101" pitchFamily="49" charset="-122"/>
              </a:rPr>
              <a:t>一、工作安排</a:t>
            </a:r>
            <a:endParaRPr lang="zh-CN" altLang="en-US" sz="2800" dirty="0">
              <a:solidFill>
                <a:schemeClr val="accent2"/>
              </a:solidFill>
              <a:ea typeface="黑体" panose="02010609060101010101" pitchFamily="49" charset="-122"/>
            </a:endParaRPr>
          </a:p>
        </p:txBody>
      </p:sp>
      <p:sp>
        <p:nvSpPr>
          <p:cNvPr id="747523" name="Rectangle 3"/>
          <p:cNvSpPr>
            <a:spLocks noGrp="1" noChangeArrowheads="1"/>
          </p:cNvSpPr>
          <p:nvPr>
            <p:ph idx="1"/>
          </p:nvPr>
        </p:nvSpPr>
        <p:spPr>
          <a:xfrm>
            <a:off x="337185" y="753745"/>
            <a:ext cx="8077200" cy="5937250"/>
          </a:xfrm>
        </p:spPr>
        <p:txBody>
          <a:bodyPr/>
          <a:lstStyle/>
          <a:p>
            <a:pPr>
              <a:lnSpc>
                <a:spcPct val="80000"/>
              </a:lnSpc>
              <a:buFontTx/>
              <a:buNone/>
            </a:pPr>
            <a:r>
              <a:rPr lang="en-US" altLang="zh-CN" sz="1200" b="1" dirty="0">
                <a:latin typeface="宋体" panose="02010600030101010101" pitchFamily="2" charset="-122"/>
                <a:ea typeface="宋体" panose="02010600030101010101" pitchFamily="2" charset="-122"/>
              </a:rPr>
              <a:t>3</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20</a:t>
            </a:r>
            <a:r>
              <a:rPr lang="zh-CN" altLang="en-US" sz="1200" b="1" dirty="0" smtClean="0">
                <a:latin typeface="宋体" panose="02010600030101010101" pitchFamily="2" charset="-122"/>
                <a:ea typeface="宋体" panose="02010600030101010101" pitchFamily="2" charset="-122"/>
              </a:rPr>
              <a:t>日</a:t>
            </a:r>
            <a:r>
              <a:rPr lang="zh-CN" altLang="en-US" sz="1200" b="1" dirty="0">
                <a:latin typeface="宋体" panose="02010600030101010101" pitchFamily="2" charset="-122"/>
                <a:ea typeface="宋体" panose="02010600030101010101" pitchFamily="2" charset="-122"/>
              </a:rPr>
              <a:t>前</a:t>
            </a:r>
            <a:r>
              <a:rPr lang="zh-CN" altLang="en-US" sz="1200" b="1" dirty="0" smtClean="0">
                <a:latin typeface="宋体" panose="02010600030101010101" pitchFamily="2" charset="-122"/>
                <a:ea typeface="宋体" panose="02010600030101010101" pitchFamily="2" charset="-122"/>
              </a:rPr>
              <a:t>：完成论文撰写（注意字数要求，硕士正文</a:t>
            </a:r>
            <a:r>
              <a:rPr lang="en-US" altLang="zh-CN" sz="1200" b="1" dirty="0" smtClean="0">
                <a:latin typeface="宋体" panose="02010600030101010101" pitchFamily="2" charset="-122"/>
                <a:ea typeface="宋体" panose="02010600030101010101" pitchFamily="2" charset="-122"/>
              </a:rPr>
              <a:t>1—3</a:t>
            </a:r>
            <a:r>
              <a:rPr lang="zh-CN" altLang="en-US" sz="1200" b="1" dirty="0" smtClean="0">
                <a:latin typeface="宋体" panose="02010600030101010101" pitchFamily="2" charset="-122"/>
                <a:ea typeface="宋体" panose="02010600030101010101" pitchFamily="2" charset="-122"/>
              </a:rPr>
              <a:t>万，摘要</a:t>
            </a:r>
            <a:r>
              <a:rPr lang="en-US" altLang="zh-CN" sz="1200" b="1" dirty="0" smtClean="0">
                <a:latin typeface="宋体" panose="02010600030101010101" pitchFamily="2" charset="-122"/>
                <a:ea typeface="宋体" panose="02010600030101010101" pitchFamily="2" charset="-122"/>
              </a:rPr>
              <a:t>1200</a:t>
            </a:r>
            <a:r>
              <a:rPr lang="zh-CN" altLang="en-US" sz="1200" b="1" dirty="0" smtClean="0">
                <a:latin typeface="宋体" panose="02010600030101010101" pitchFamily="2" charset="-122"/>
                <a:ea typeface="宋体" panose="02010600030101010101" pitchFamily="2" charset="-122"/>
              </a:rPr>
              <a:t>以内，博士不超   </a:t>
            </a: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r>
              <a:rPr lang="en-US" altLang="zh-CN" sz="1200" b="1" dirty="0" smtClean="0">
                <a:latin typeface="宋体" panose="02010600030101010101" pitchFamily="2" charset="-122"/>
                <a:ea typeface="宋体" panose="02010600030101010101" pitchFamily="2" charset="-122"/>
              </a:rPr>
              <a:t>           </a:t>
            </a:r>
            <a:r>
              <a:rPr lang="zh-CN" altLang="en-US" sz="1200" b="1" dirty="0" smtClean="0">
                <a:latin typeface="宋体" panose="02010600030101010101" pitchFamily="2" charset="-122"/>
                <a:ea typeface="宋体" panose="02010600030101010101" pitchFamily="2" charset="-122"/>
              </a:rPr>
              <a:t>过</a:t>
            </a:r>
            <a:r>
              <a:rPr lang="en-US" altLang="zh-CN" sz="1200" b="1" dirty="0" smtClean="0">
                <a:latin typeface="宋体" panose="02010600030101010101" pitchFamily="2" charset="-122"/>
                <a:ea typeface="宋体" panose="02010600030101010101" pitchFamily="2" charset="-122"/>
              </a:rPr>
              <a:t>15</a:t>
            </a:r>
            <a:r>
              <a:rPr lang="zh-CN" altLang="en-US" sz="1200" b="1" dirty="0" smtClean="0">
                <a:latin typeface="宋体" panose="02010600030101010101" pitchFamily="2" charset="-122"/>
                <a:ea typeface="宋体" panose="02010600030101010101" pitchFamily="2" charset="-122"/>
              </a:rPr>
              <a:t>万，摘要</a:t>
            </a:r>
            <a:r>
              <a:rPr lang="en-US" altLang="zh-CN" sz="1200" b="1" dirty="0" smtClean="0">
                <a:latin typeface="宋体" panose="02010600030101010101" pitchFamily="2" charset="-122"/>
                <a:ea typeface="宋体" panose="02010600030101010101" pitchFamily="2" charset="-122"/>
              </a:rPr>
              <a:t>2000</a:t>
            </a:r>
            <a:r>
              <a:rPr lang="zh-CN" altLang="en-US" sz="1200" b="1" dirty="0" smtClean="0">
                <a:latin typeface="宋体" panose="02010600030101010101" pitchFamily="2" charset="-122"/>
                <a:ea typeface="宋体" panose="02010600030101010101" pitchFamily="2" charset="-122"/>
              </a:rPr>
              <a:t>以内。格式要求）</a:t>
            </a: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r>
              <a:rPr lang="en-US" altLang="zh-CN" sz="1200" b="1" dirty="0" smtClean="0">
                <a:latin typeface="宋体" panose="02010600030101010101" pitchFamily="2" charset="-122"/>
                <a:ea typeface="宋体" panose="02010600030101010101" pitchFamily="2" charset="-122"/>
              </a:rPr>
              <a:t>3</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28</a:t>
            </a:r>
            <a:r>
              <a:rPr lang="zh-CN" altLang="en-US" sz="1200" b="1" dirty="0" smtClean="0">
                <a:latin typeface="宋体" panose="02010600030101010101" pitchFamily="2" charset="-122"/>
                <a:ea typeface="宋体" panose="02010600030101010101" pitchFamily="2" charset="-122"/>
              </a:rPr>
              <a:t>日前：查重</a:t>
            </a:r>
            <a:r>
              <a:rPr lang="en-US" altLang="zh-CN" sz="1200" b="1" dirty="0" smtClean="0">
                <a:latin typeface="宋体" panose="02010600030101010101" pitchFamily="2" charset="-122"/>
                <a:ea typeface="宋体" panose="02010600030101010101" pitchFamily="2" charset="-122"/>
              </a:rPr>
              <a:t>---</a:t>
            </a:r>
            <a:r>
              <a:rPr lang="zh-CN" altLang="en-US" sz="1200" b="1" dirty="0" smtClean="0">
                <a:solidFill>
                  <a:srgbClr val="0070C0"/>
                </a:solidFill>
                <a:latin typeface="宋体" panose="02010600030101010101" pitchFamily="2" charset="-122"/>
                <a:ea typeface="宋体" panose="02010600030101010101" pitchFamily="2" charset="-122"/>
              </a:rPr>
              <a:t>发送电子版论文至研究生科邮箱</a:t>
            </a:r>
            <a:r>
              <a:rPr lang="en-US" altLang="zh-CN" sz="1200" b="1" dirty="0" smtClean="0">
                <a:solidFill>
                  <a:srgbClr val="0070C0"/>
                </a:solidFill>
                <a:latin typeface="宋体" panose="02010600030101010101" pitchFamily="2" charset="-122"/>
                <a:ea typeface="宋体" panose="02010600030101010101" pitchFamily="2" charset="-122"/>
              </a:rPr>
              <a:t>zssyyjsk@126.com</a:t>
            </a:r>
            <a:endParaRPr lang="zh-CN" altLang="en-US" sz="1200" b="1" dirty="0" smtClean="0">
              <a:solidFill>
                <a:srgbClr val="0070C0"/>
              </a:solidFill>
              <a:latin typeface="宋体" panose="02010600030101010101" pitchFamily="2" charset="-122"/>
              <a:ea typeface="宋体" panose="02010600030101010101" pitchFamily="2" charset="-122"/>
            </a:endParaRPr>
          </a:p>
          <a:p>
            <a:pPr>
              <a:lnSpc>
                <a:spcPct val="80000"/>
              </a:lnSpc>
              <a:buFontTx/>
              <a:buNone/>
            </a:pPr>
            <a:r>
              <a:rPr lang="zh-CN" altLang="en-US" sz="1200" b="1" dirty="0" smtClean="0">
                <a:solidFill>
                  <a:srgbClr val="0070C0"/>
                </a:solidFill>
                <a:latin typeface="宋体" panose="02010600030101010101" pitchFamily="2" charset="-122"/>
                <a:ea typeface="宋体" panose="02010600030101010101" pitchFamily="2" charset="-122"/>
              </a:rPr>
              <a:t>           以学号</a:t>
            </a:r>
            <a:r>
              <a:rPr lang="en-US" altLang="zh-CN" sz="1200" b="1" dirty="0" smtClean="0">
                <a:solidFill>
                  <a:srgbClr val="0070C0"/>
                </a:solidFill>
                <a:latin typeface="宋体" panose="02010600030101010101" pitchFamily="2" charset="-122"/>
                <a:ea typeface="宋体" panose="02010600030101010101" pitchFamily="2" charset="-122"/>
              </a:rPr>
              <a:t>+</a:t>
            </a:r>
            <a:r>
              <a:rPr lang="zh-CN" altLang="en-US" sz="1200" b="1" dirty="0" smtClean="0">
                <a:solidFill>
                  <a:srgbClr val="0070C0"/>
                </a:solidFill>
                <a:latin typeface="宋体" panose="02010600030101010101" pitchFamily="2" charset="-122"/>
                <a:ea typeface="宋体" panose="02010600030101010101" pitchFamily="2" charset="-122"/>
              </a:rPr>
              <a:t>姓名</a:t>
            </a:r>
            <a:r>
              <a:rPr lang="en-US" altLang="zh-CN" sz="1200" b="1" dirty="0" smtClean="0">
                <a:solidFill>
                  <a:srgbClr val="0070C0"/>
                </a:solidFill>
                <a:latin typeface="宋体" panose="02010600030101010101" pitchFamily="2" charset="-122"/>
                <a:ea typeface="宋体" panose="02010600030101010101" pitchFamily="2" charset="-122"/>
              </a:rPr>
              <a:t>+</a:t>
            </a:r>
            <a:r>
              <a:rPr lang="zh-CN" altLang="en-US" sz="1200" b="1" dirty="0" smtClean="0">
                <a:solidFill>
                  <a:srgbClr val="0070C0"/>
                </a:solidFill>
                <a:latin typeface="宋体" panose="02010600030101010101" pitchFamily="2" charset="-122"/>
                <a:ea typeface="宋体" panose="02010600030101010101" pitchFamily="2" charset="-122"/>
              </a:rPr>
              <a:t>联系方式命名</a:t>
            </a:r>
            <a:endParaRPr lang="zh-CN" altLang="en-US" sz="1200" b="1" dirty="0" smtClean="0">
              <a:solidFill>
                <a:srgbClr val="0070C0"/>
              </a:solidFill>
              <a:latin typeface="宋体" panose="02010600030101010101" pitchFamily="2" charset="-122"/>
              <a:ea typeface="宋体" panose="02010600030101010101" pitchFamily="2" charset="-122"/>
            </a:endParaRPr>
          </a:p>
          <a:p>
            <a:pPr>
              <a:lnSpc>
                <a:spcPct val="80000"/>
              </a:lnSpc>
              <a:buFontTx/>
              <a:buNone/>
            </a:pPr>
            <a:r>
              <a:rPr lang="en-US" altLang="zh-CN" sz="1200" b="1" dirty="0">
                <a:solidFill>
                  <a:srgbClr val="0070C0"/>
                </a:solidFill>
                <a:latin typeface="宋体" panose="02010600030101010101" pitchFamily="2" charset="-122"/>
                <a:ea typeface="宋体" panose="02010600030101010101" pitchFamily="2" charset="-122"/>
              </a:rPr>
              <a:t> </a:t>
            </a:r>
            <a:r>
              <a:rPr lang="en-US" altLang="zh-CN" sz="1200" b="1" dirty="0" smtClean="0">
                <a:solidFill>
                  <a:srgbClr val="0070C0"/>
                </a:solidFill>
                <a:latin typeface="宋体" panose="02010600030101010101" pitchFamily="2" charset="-122"/>
                <a:ea typeface="宋体" panose="02010600030101010101" pitchFamily="2" charset="-122"/>
              </a:rPr>
              <a:t>        </a:t>
            </a:r>
            <a:r>
              <a:rPr lang="zh-CN" altLang="en-US" sz="1200" b="1" dirty="0" smtClean="0">
                <a:solidFill>
                  <a:srgbClr val="C00000"/>
                </a:solidFill>
                <a:latin typeface="宋体" panose="02010600030101010101" pitchFamily="2" charset="-122"/>
                <a:ea typeface="宋体" panose="02010600030101010101" pitchFamily="2" charset="-122"/>
              </a:rPr>
              <a:t>（论文正文</a:t>
            </a:r>
            <a:r>
              <a:rPr lang="en-US" altLang="zh-CN" sz="1200" b="1" dirty="0" smtClean="0">
                <a:solidFill>
                  <a:srgbClr val="C00000"/>
                </a:solidFill>
                <a:latin typeface="宋体" panose="02010600030101010101" pitchFamily="2" charset="-122"/>
                <a:ea typeface="宋体" panose="02010600030101010101" pitchFamily="2" charset="-122"/>
              </a:rPr>
              <a:t>word</a:t>
            </a:r>
            <a:r>
              <a:rPr lang="zh-CN" altLang="en-US" sz="1200" b="1" dirty="0" smtClean="0">
                <a:solidFill>
                  <a:srgbClr val="C00000"/>
                </a:solidFill>
                <a:latin typeface="宋体" panose="02010600030101010101" pitchFamily="2" charset="-122"/>
                <a:ea typeface="宋体" panose="02010600030101010101" pitchFamily="2" charset="-122"/>
              </a:rPr>
              <a:t>版，删除摘要、目录、致谢、参考文献</a:t>
            </a:r>
            <a:r>
              <a:rPr lang="en-US" altLang="zh-CN" sz="1200" b="1" dirty="0" smtClean="0">
                <a:solidFill>
                  <a:srgbClr val="C00000"/>
                </a:solidFill>
                <a:latin typeface="宋体" panose="02010600030101010101" pitchFamily="2" charset="-122"/>
                <a:ea typeface="宋体" panose="02010600030101010101" pitchFamily="2" charset="-122"/>
              </a:rPr>
              <a:t>,</a:t>
            </a:r>
            <a:r>
              <a:rPr lang="zh-CN" altLang="zh-CN" sz="1200" b="1" dirty="0" smtClean="0">
                <a:solidFill>
                  <a:srgbClr val="C00000"/>
                </a:solidFill>
                <a:latin typeface="宋体" panose="02010600030101010101" pitchFamily="2" charset="-122"/>
                <a:ea typeface="宋体" panose="02010600030101010101" pitchFamily="2" charset="-122"/>
              </a:rPr>
              <a:t>图、表不要删除</a:t>
            </a:r>
            <a:r>
              <a:rPr lang="zh-CN" altLang="en-US" sz="1200" b="1" dirty="0" smtClean="0">
                <a:solidFill>
                  <a:srgbClr val="C00000"/>
                </a:solidFill>
                <a:latin typeface="宋体" panose="02010600030101010101" pitchFamily="2" charset="-122"/>
                <a:ea typeface="宋体" panose="02010600030101010101" pitchFamily="2" charset="-122"/>
              </a:rPr>
              <a:t>）</a:t>
            </a:r>
            <a:endParaRPr lang="en-US" altLang="zh-CN" sz="1200" b="1" dirty="0" smtClean="0">
              <a:solidFill>
                <a:srgbClr val="C00000"/>
              </a:solidFill>
              <a:latin typeface="宋体" panose="02010600030101010101" pitchFamily="2" charset="-122"/>
              <a:ea typeface="宋体" panose="02010600030101010101" pitchFamily="2" charset="-122"/>
            </a:endParaRPr>
          </a:p>
          <a:p>
            <a:pPr>
              <a:lnSpc>
                <a:spcPct val="80000"/>
              </a:lnSpc>
              <a:buFontTx/>
              <a:buNone/>
            </a:pP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r>
              <a:rPr lang="en-US" altLang="zh-CN" sz="1200" b="1" dirty="0" smtClean="0">
                <a:latin typeface="宋体" panose="02010600030101010101" pitchFamily="2" charset="-122"/>
                <a:ea typeface="宋体" panose="02010600030101010101" pitchFamily="2" charset="-122"/>
              </a:rPr>
              <a:t>3</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31</a:t>
            </a:r>
            <a:r>
              <a:rPr lang="zh-CN" altLang="en-US" sz="1200" b="1" dirty="0" smtClean="0">
                <a:latin typeface="宋体" panose="02010600030101010101" pitchFamily="2" charset="-122"/>
                <a:ea typeface="宋体" panose="02010600030101010101" pitchFamily="2" charset="-122"/>
              </a:rPr>
              <a:t>日前：完成预答辩</a:t>
            </a: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r>
              <a:rPr lang="en-US" altLang="zh-CN" sz="1200" b="1" dirty="0" smtClean="0">
                <a:latin typeface="宋体" panose="02010600030101010101" pitchFamily="2" charset="-122"/>
                <a:ea typeface="宋体" panose="02010600030101010101" pitchFamily="2" charset="-122"/>
              </a:rPr>
              <a:t>4</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5</a:t>
            </a:r>
            <a:r>
              <a:rPr lang="zh-CN" altLang="en-US" sz="1200" b="1" dirty="0" smtClean="0">
                <a:latin typeface="宋体" panose="02010600030101010101" pitchFamily="2" charset="-122"/>
                <a:ea typeface="宋体" panose="02010600030101010101" pitchFamily="2" charset="-122"/>
              </a:rPr>
              <a:t>日前：</a:t>
            </a:r>
            <a:r>
              <a:rPr lang="zh-CN" altLang="en-US" sz="1200" b="1" dirty="0" smtClean="0">
                <a:latin typeface="宋体" panose="02010600030101010101" pitchFamily="2" charset="-122"/>
                <a:ea typeface="宋体" panose="02010600030101010101" pitchFamily="2" charset="-122"/>
                <a:sym typeface="+mn-ea"/>
              </a:rPr>
              <a:t>论文定稿</a:t>
            </a:r>
            <a:r>
              <a:rPr lang="zh-CN" altLang="en-US" sz="1200" b="1" dirty="0">
                <a:latin typeface="宋体" panose="02010600030101010101" pitchFamily="2" charset="-122"/>
                <a:ea typeface="宋体" panose="02010600030101010101" pitchFamily="2" charset="-122"/>
                <a:sym typeface="+mn-ea"/>
              </a:rPr>
              <a:t>、</a:t>
            </a:r>
            <a:r>
              <a:rPr lang="zh-CN" altLang="en-US" sz="1200" b="1" dirty="0" smtClean="0">
                <a:latin typeface="宋体" panose="02010600030101010101" pitchFamily="2" charset="-122"/>
                <a:ea typeface="宋体" panose="02010600030101010101" pitchFamily="2" charset="-122"/>
              </a:rPr>
              <a:t>博士提交送审论文（并按照规定要求命名）</a:t>
            </a:r>
            <a:r>
              <a:rPr lang="en-US" altLang="zh-CN" sz="1200" b="1" dirty="0" smtClean="0">
                <a:latin typeface="宋体" panose="02010600030101010101" pitchFamily="2" charset="-122"/>
                <a:ea typeface="宋体" panose="02010600030101010101" pitchFamily="2" charset="-122"/>
              </a:rPr>
              <a:t>+</a:t>
            </a:r>
            <a:r>
              <a:rPr lang="zh-CN" altLang="en-US" sz="1200" b="1" dirty="0" smtClean="0">
                <a:latin typeface="宋体" panose="02010600030101010101" pitchFamily="2" charset="-122"/>
                <a:ea typeface="宋体" panose="02010600030101010101" pitchFamily="2" charset="-122"/>
              </a:rPr>
              <a:t>博士自评表至我科邮箱待送审</a:t>
            </a: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r>
              <a:rPr lang="zh-CN" altLang="en-US" sz="1200" b="1" dirty="0" smtClean="0">
                <a:latin typeface="宋体" panose="02010600030101010101" pitchFamily="2" charset="-122"/>
                <a:ea typeface="宋体" panose="02010600030101010101" pitchFamily="2" charset="-122"/>
              </a:rPr>
              <a:t>  </a:t>
            </a: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en-US" altLang="zh-CN" sz="1200" b="1" dirty="0">
                <a:latin typeface="宋体" panose="02010600030101010101" pitchFamily="2" charset="-122"/>
                <a:ea typeface="宋体" panose="02010600030101010101" pitchFamily="2" charset="-122"/>
              </a:rPr>
              <a:t>4</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10</a:t>
            </a:r>
            <a:r>
              <a:rPr lang="zh-CN" altLang="en-US" sz="1200" b="1" dirty="0" smtClean="0">
                <a:latin typeface="宋体" panose="02010600030101010101" pitchFamily="2" charset="-122"/>
                <a:ea typeface="宋体" panose="02010600030101010101" pitchFamily="2" charset="-122"/>
              </a:rPr>
              <a:t>日前：博士在系统中</a:t>
            </a:r>
            <a:r>
              <a:rPr lang="zh-CN" altLang="en-US" sz="1200" b="1" dirty="0">
                <a:latin typeface="宋体" panose="02010600030101010101" pitchFamily="2" charset="-122"/>
                <a:ea typeface="宋体" panose="02010600030101010101" pitchFamily="2" charset="-122"/>
              </a:rPr>
              <a:t>申请答辩</a:t>
            </a:r>
            <a:endParaRPr lang="zh-CN" altLang="en-US" sz="1200" b="1"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en-US" altLang="zh-CN" sz="1200" b="1" dirty="0">
                <a:latin typeface="宋体" panose="02010600030101010101" pitchFamily="2" charset="-122"/>
                <a:ea typeface="宋体" panose="02010600030101010101" pitchFamily="2" charset="-122"/>
              </a:rPr>
              <a:t>4</a:t>
            </a:r>
            <a:r>
              <a:rPr lang="zh-CN" altLang="en-US" sz="1200" b="1" dirty="0">
                <a:latin typeface="宋体" panose="02010600030101010101" pitchFamily="2" charset="-122"/>
                <a:ea typeface="宋体" panose="02010600030101010101" pitchFamily="2" charset="-122"/>
              </a:rPr>
              <a:t>月</a:t>
            </a:r>
            <a:r>
              <a:rPr lang="en-US" altLang="zh-CN" sz="1200" b="1" dirty="0">
                <a:latin typeface="宋体" panose="02010600030101010101" pitchFamily="2" charset="-122"/>
                <a:ea typeface="宋体" panose="02010600030101010101" pitchFamily="2" charset="-122"/>
              </a:rPr>
              <a:t>20</a:t>
            </a:r>
            <a:r>
              <a:rPr lang="zh-CN" altLang="en-US" sz="1200" b="1" dirty="0">
                <a:latin typeface="宋体" panose="02010600030101010101" pitchFamily="2" charset="-122"/>
                <a:ea typeface="宋体" panose="02010600030101010101" pitchFamily="2" charset="-122"/>
              </a:rPr>
              <a:t>日前：硕士论文定稿、系统中申请答辩、送审论</a:t>
            </a:r>
            <a:r>
              <a:rPr lang="zh-CN" altLang="en-US" sz="1200" b="1" dirty="0" smtClean="0">
                <a:latin typeface="宋体" panose="02010600030101010101" pitchFamily="2" charset="-122"/>
                <a:ea typeface="宋体" panose="02010600030101010101" pitchFamily="2" charset="-122"/>
              </a:rPr>
              <a:t>文</a:t>
            </a: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r>
              <a:rPr lang="zh-CN" altLang="en-US" sz="1200" b="1" dirty="0">
                <a:latin typeface="宋体" panose="02010600030101010101" pitchFamily="2" charset="-122"/>
                <a:ea typeface="宋体" panose="02010600030101010101" pitchFamily="2" charset="-122"/>
              </a:rPr>
              <a:t>   </a:t>
            </a: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en-US" altLang="zh-CN" sz="1200" b="1" dirty="0">
                <a:latin typeface="宋体" panose="02010600030101010101" pitchFamily="2" charset="-122"/>
                <a:ea typeface="宋体" panose="02010600030101010101" pitchFamily="2" charset="-122"/>
              </a:rPr>
              <a:t>5</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20</a:t>
            </a:r>
            <a:r>
              <a:rPr lang="zh-CN" altLang="en-US" sz="1200" b="1" dirty="0" smtClean="0">
                <a:latin typeface="宋体" panose="02010600030101010101" pitchFamily="2" charset="-122"/>
                <a:ea typeface="宋体" panose="02010600030101010101" pitchFamily="2" charset="-122"/>
              </a:rPr>
              <a:t>日前：完</a:t>
            </a:r>
            <a:r>
              <a:rPr lang="zh-CN" altLang="en-US" sz="1200" b="1" dirty="0">
                <a:latin typeface="宋体" panose="02010600030101010101" pitchFamily="2" charset="-122"/>
                <a:ea typeface="宋体" panose="02010600030101010101" pitchFamily="2" charset="-122"/>
              </a:rPr>
              <a:t>成</a:t>
            </a:r>
            <a:r>
              <a:rPr lang="zh-CN" altLang="en-US" sz="1200" b="1" dirty="0" smtClean="0">
                <a:latin typeface="宋体" panose="02010600030101010101" pitchFamily="2" charset="-122"/>
                <a:ea typeface="宋体" panose="02010600030101010101" pitchFamily="2" charset="-122"/>
              </a:rPr>
              <a:t>正式答辩</a:t>
            </a: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r>
              <a:rPr lang="en-US" altLang="zh-CN" sz="1200" b="1" dirty="0" smtClean="0">
                <a:latin typeface="宋体" panose="02010600030101010101" pitchFamily="2" charset="-122"/>
                <a:ea typeface="宋体" panose="02010600030101010101" pitchFamily="2" charset="-122"/>
              </a:rPr>
              <a:t>5</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22</a:t>
            </a:r>
            <a:r>
              <a:rPr lang="zh-CN" altLang="en-US" sz="1200" b="1" dirty="0" smtClean="0">
                <a:latin typeface="宋体" panose="02010600030101010101" pitchFamily="2" charset="-122"/>
                <a:ea typeface="宋体" panose="02010600030101010101" pitchFamily="2" charset="-122"/>
              </a:rPr>
              <a:t>日前：上交学院材料</a:t>
            </a:r>
            <a:r>
              <a:rPr lang="en-US" altLang="zh-CN" sz="1200" b="1" dirty="0" smtClean="0">
                <a:latin typeface="宋体" panose="02010600030101010101" pitchFamily="2" charset="-122"/>
                <a:ea typeface="宋体" panose="02010600030101010101" pitchFamily="2" charset="-122"/>
              </a:rPr>
              <a:t>,</a:t>
            </a:r>
            <a:r>
              <a:rPr lang="zh-CN" altLang="zh-CN" sz="1200" b="1" dirty="0" smtClean="0">
                <a:latin typeface="宋体" panose="02010600030101010101" pitchFamily="2" charset="-122"/>
                <a:ea typeface="宋体" panose="02010600030101010101" pitchFamily="2" charset="-122"/>
              </a:rPr>
              <a:t>完成终稿论文查重</a:t>
            </a:r>
            <a:endParaRPr lang="zh-CN" altLang="en-US" sz="1200" b="1"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en-US" altLang="zh-CN" sz="1200" b="1" dirty="0" smtClean="0">
                <a:latin typeface="宋体" panose="02010600030101010101" pitchFamily="2" charset="-122"/>
                <a:ea typeface="宋体" panose="02010600030101010101" pitchFamily="2" charset="-122"/>
              </a:rPr>
              <a:t>6</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1</a:t>
            </a:r>
            <a:r>
              <a:rPr lang="zh-CN" altLang="en-US" sz="1200" b="1" dirty="0" smtClean="0">
                <a:latin typeface="宋体" panose="02010600030101010101" pitchFamily="2" charset="-122"/>
                <a:ea typeface="宋体" panose="02010600030101010101" pitchFamily="2" charset="-122"/>
              </a:rPr>
              <a:t>日前：医院学位</a:t>
            </a:r>
            <a:r>
              <a:rPr lang="zh-CN" altLang="en-US" sz="1200" b="1" dirty="0">
                <a:latin typeface="宋体" panose="02010600030101010101" pitchFamily="2" charset="-122"/>
                <a:ea typeface="宋体" panose="02010600030101010101" pitchFamily="2" charset="-122"/>
              </a:rPr>
              <a:t>授予审核</a:t>
            </a:r>
            <a:endParaRPr lang="zh-CN" altLang="en-US" sz="1200" b="1"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en-US" altLang="zh-CN" sz="1200" b="1" dirty="0">
                <a:latin typeface="宋体" panose="02010600030101010101" pitchFamily="2" charset="-122"/>
                <a:ea typeface="宋体" panose="02010600030101010101" pitchFamily="2" charset="-122"/>
              </a:rPr>
              <a:t>6</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20</a:t>
            </a:r>
            <a:r>
              <a:rPr lang="zh-CN" altLang="en-US" sz="1200" b="1" dirty="0" smtClean="0">
                <a:latin typeface="宋体" panose="02010600030101010101" pitchFamily="2" charset="-122"/>
                <a:ea typeface="宋体" panose="02010600030101010101" pitchFamily="2" charset="-122"/>
              </a:rPr>
              <a:t>日前</a:t>
            </a:r>
            <a:r>
              <a:rPr lang="zh-CN" altLang="en-US" sz="1200" b="1" dirty="0">
                <a:latin typeface="宋体" panose="02010600030101010101" pitchFamily="2" charset="-122"/>
                <a:ea typeface="宋体" panose="02010600030101010101" pitchFamily="2" charset="-122"/>
              </a:rPr>
              <a:t>：医科学位授予审核</a:t>
            </a:r>
            <a:endParaRPr lang="zh-CN" altLang="en-US" sz="1200" b="1"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en-US" altLang="zh-CN" sz="1200" b="1" dirty="0">
                <a:latin typeface="宋体" panose="02010600030101010101" pitchFamily="2" charset="-122"/>
                <a:ea typeface="宋体" panose="02010600030101010101" pitchFamily="2" charset="-122"/>
              </a:rPr>
              <a:t>6</a:t>
            </a:r>
            <a:r>
              <a:rPr lang="zh-CN" altLang="en-US" sz="1200" b="1" dirty="0" smtClean="0">
                <a:latin typeface="宋体" panose="02010600030101010101" pitchFamily="2" charset="-122"/>
                <a:ea typeface="宋体" panose="02010600030101010101" pitchFamily="2" charset="-122"/>
              </a:rPr>
              <a:t>月</a:t>
            </a:r>
            <a:r>
              <a:rPr lang="en-US" altLang="zh-CN" sz="1200" b="1" dirty="0" smtClean="0">
                <a:latin typeface="宋体" panose="02010600030101010101" pitchFamily="2" charset="-122"/>
                <a:ea typeface="宋体" panose="02010600030101010101" pitchFamily="2" charset="-122"/>
              </a:rPr>
              <a:t>30</a:t>
            </a:r>
            <a:r>
              <a:rPr lang="zh-CN" altLang="en-US" sz="1200" b="1" dirty="0" smtClean="0">
                <a:latin typeface="宋体" panose="02010600030101010101" pitchFamily="2" charset="-122"/>
                <a:ea typeface="宋体" panose="02010600030101010101" pitchFamily="2" charset="-122"/>
              </a:rPr>
              <a:t>日前</a:t>
            </a:r>
            <a:r>
              <a:rPr lang="zh-CN" altLang="en-US" sz="1200" b="1" dirty="0">
                <a:latin typeface="宋体" panose="02010600030101010101" pitchFamily="2" charset="-122"/>
                <a:ea typeface="宋体" panose="02010600030101010101" pitchFamily="2" charset="-122"/>
              </a:rPr>
              <a:t>：学校学位授予审核</a:t>
            </a:r>
            <a:endParaRPr lang="zh-CN" altLang="en-US" sz="1200" b="1" dirty="0">
              <a:latin typeface="宋体" panose="02010600030101010101" pitchFamily="2" charset="-122"/>
              <a:ea typeface="宋体" panose="02010600030101010101" pitchFamily="2" charset="-122"/>
            </a:endParaRPr>
          </a:p>
          <a:p>
            <a:pPr>
              <a:lnSpc>
                <a:spcPct val="80000"/>
              </a:lnSpc>
              <a:buFontTx/>
              <a:buNone/>
            </a:pPr>
            <a:endParaRPr lang="zh-CN" altLang="en-US" sz="1200" b="1" dirty="0">
              <a:latin typeface="宋体" panose="02010600030101010101" pitchFamily="2" charset="-122"/>
              <a:ea typeface="宋体" panose="02010600030101010101" pitchFamily="2" charset="-122"/>
            </a:endParaRPr>
          </a:p>
          <a:p>
            <a:pPr>
              <a:lnSpc>
                <a:spcPct val="80000"/>
              </a:lnSpc>
              <a:buFontTx/>
              <a:buNone/>
            </a:pPr>
            <a:r>
              <a:rPr lang="zh-CN" altLang="en-US" sz="1200" b="1" dirty="0" smtClean="0">
                <a:latin typeface="宋体" panose="02010600030101010101" pitchFamily="2" charset="-122"/>
                <a:ea typeface="宋体" panose="02010600030101010101" pitchFamily="2" charset="-122"/>
              </a:rPr>
              <a:t>预计</a:t>
            </a:r>
            <a:r>
              <a:rPr lang="en-US" altLang="zh-CN" sz="1200" b="1" dirty="0" smtClean="0">
                <a:latin typeface="宋体" panose="02010600030101010101" pitchFamily="2" charset="-122"/>
                <a:ea typeface="宋体" panose="02010600030101010101" pitchFamily="2" charset="-122"/>
              </a:rPr>
              <a:t>6</a:t>
            </a:r>
            <a:r>
              <a:rPr lang="zh-CN" altLang="en-US" sz="1200" b="1" dirty="0">
                <a:latin typeface="宋体" panose="02010600030101010101" pitchFamily="2" charset="-122"/>
                <a:ea typeface="宋体" panose="02010600030101010101" pitchFamily="2" charset="-122"/>
              </a:rPr>
              <a:t>月</a:t>
            </a:r>
            <a:r>
              <a:rPr lang="en-US" altLang="zh-CN" sz="1200" b="1" dirty="0">
                <a:latin typeface="宋体" panose="02010600030101010101" pitchFamily="2" charset="-122"/>
                <a:ea typeface="宋体" panose="02010600030101010101" pitchFamily="2" charset="-122"/>
              </a:rPr>
              <a:t>25</a:t>
            </a:r>
            <a:r>
              <a:rPr lang="zh-CN" altLang="en-US" sz="1200" b="1" dirty="0" smtClean="0">
                <a:latin typeface="宋体" panose="02010600030101010101" pitchFamily="2" charset="-122"/>
                <a:ea typeface="宋体" panose="02010600030101010101" pitchFamily="2" charset="-122"/>
              </a:rPr>
              <a:t>日：学</a:t>
            </a:r>
            <a:r>
              <a:rPr lang="zh-CN" altLang="en-US" sz="1200" b="1" dirty="0">
                <a:latin typeface="宋体" panose="02010600030101010101" pitchFamily="2" charset="-122"/>
                <a:ea typeface="宋体" panose="02010600030101010101" pitchFamily="2" charset="-122"/>
              </a:rPr>
              <a:t>位授予仪</a:t>
            </a:r>
            <a:r>
              <a:rPr lang="zh-CN" altLang="en-US" sz="1200" b="1" dirty="0" smtClean="0">
                <a:latin typeface="宋体" panose="02010600030101010101" pitchFamily="2" charset="-122"/>
                <a:ea typeface="宋体" panose="02010600030101010101" pitchFamily="2" charset="-122"/>
              </a:rPr>
              <a:t>式</a:t>
            </a:r>
            <a:endParaRPr lang="en-US" altLang="zh-CN" sz="1200" b="1" dirty="0" smtClean="0">
              <a:latin typeface="宋体" panose="02010600030101010101" pitchFamily="2" charset="-122"/>
              <a:ea typeface="宋体" panose="02010600030101010101" pitchFamily="2" charset="-122"/>
            </a:endParaRPr>
          </a:p>
          <a:p>
            <a:pPr>
              <a:lnSpc>
                <a:spcPct val="80000"/>
              </a:lnSpc>
              <a:buFontTx/>
              <a:buNone/>
            </a:pPr>
            <a:endParaRPr lang="en-US" altLang="zh-CN" sz="1200" b="1" dirty="0" smtClean="0">
              <a:latin typeface="宋体" panose="02010600030101010101" pitchFamily="2" charset="-122"/>
              <a:ea typeface="宋体" panose="02010600030101010101" pitchFamily="2" charset="-122"/>
            </a:endParaRPr>
          </a:p>
          <a:p>
            <a:pPr>
              <a:lnSpc>
                <a:spcPct val="80000"/>
              </a:lnSpc>
              <a:buNone/>
            </a:pPr>
            <a:r>
              <a:rPr lang="en-US" altLang="zh-CN" sz="1200" b="1" dirty="0" smtClean="0">
                <a:latin typeface="宋体" panose="02010600030101010101" pitchFamily="2" charset="-122"/>
                <a:ea typeface="宋体" panose="02010600030101010101" pitchFamily="2" charset="-122"/>
              </a:rPr>
              <a:t>7</a:t>
            </a:r>
            <a:r>
              <a:rPr lang="zh-CN" altLang="en-US" sz="1200" b="1" dirty="0" smtClean="0">
                <a:latin typeface="宋体" panose="02010600030101010101" pitchFamily="2" charset="-122"/>
                <a:ea typeface="宋体" panose="02010600030101010101" pitchFamily="2" charset="-122"/>
              </a:rPr>
              <a:t>月初：颁发学位证书、毕业生派遣</a:t>
            </a:r>
            <a:endParaRPr lang="zh-CN" altLang="en-US" sz="1200" b="1" dirty="0" smtClean="0">
              <a:latin typeface="宋体" panose="02010600030101010101" pitchFamily="2" charset="-122"/>
              <a:ea typeface="宋体" panose="02010600030101010101" pitchFamily="2" charset="-122"/>
            </a:endParaRPr>
          </a:p>
          <a:p>
            <a:pPr>
              <a:lnSpc>
                <a:spcPct val="80000"/>
              </a:lnSpc>
              <a:buFontTx/>
              <a:buNone/>
            </a:pPr>
            <a:endParaRPr lang="en-US" altLang="zh-CN" sz="1200" dirty="0" smtClean="0">
              <a:latin typeface="宋体" panose="02010600030101010101" pitchFamily="2" charset="-122"/>
              <a:ea typeface="宋体" panose="02010600030101010101" pitchFamily="2" charset="-122"/>
            </a:endParaRPr>
          </a:p>
          <a:p>
            <a:pPr>
              <a:lnSpc>
                <a:spcPct val="80000"/>
              </a:lnSpc>
              <a:buFontTx/>
              <a:buNone/>
            </a:pPr>
            <a:r>
              <a:rPr lang="en-US" altLang="zh-CN" sz="1200" b="1" dirty="0" smtClean="0">
                <a:solidFill>
                  <a:srgbClr val="0070C0"/>
                </a:solidFill>
                <a:latin typeface="宋体" panose="02010600030101010101" pitchFamily="2" charset="-122"/>
                <a:ea typeface="宋体" panose="02010600030101010101" pitchFamily="2" charset="-122"/>
              </a:rPr>
              <a:t>《2019</a:t>
            </a:r>
            <a:r>
              <a:rPr lang="zh-CN" altLang="en-US" sz="1200" b="1" dirty="0" smtClean="0">
                <a:solidFill>
                  <a:srgbClr val="0070C0"/>
                </a:solidFill>
                <a:latin typeface="宋体" panose="02010600030101010101" pitchFamily="2" charset="-122"/>
                <a:ea typeface="宋体" panose="02010600030101010101" pitchFamily="2" charset="-122"/>
              </a:rPr>
              <a:t>年上半年毕业答辩和学位授予通知</a:t>
            </a:r>
            <a:r>
              <a:rPr lang="en-US" altLang="zh-CN" sz="1200" b="1" dirty="0" smtClean="0">
                <a:solidFill>
                  <a:srgbClr val="0070C0"/>
                </a:solidFill>
                <a:latin typeface="宋体" panose="02010600030101010101" pitchFamily="2" charset="-122"/>
                <a:ea typeface="宋体" panose="02010600030101010101" pitchFamily="2" charset="-122"/>
              </a:rPr>
              <a:t>》</a:t>
            </a:r>
            <a:endParaRPr lang="en-US" altLang="zh-CN" sz="1200" b="1" dirty="0" smtClean="0">
              <a:solidFill>
                <a:srgbClr val="0070C0"/>
              </a:solidFill>
              <a:latin typeface="宋体" panose="02010600030101010101" pitchFamily="2" charset="-122"/>
              <a:ea typeface="宋体" panose="02010600030101010101" pitchFamily="2" charset="-122"/>
            </a:endParaRP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466" name="Rectangle 2"/>
          <p:cNvSpPr>
            <a:spLocks noGrp="1" noChangeArrowheads="1"/>
          </p:cNvSpPr>
          <p:nvPr>
            <p:ph type="title"/>
          </p:nvPr>
        </p:nvSpPr>
        <p:spPr/>
        <p:txBody>
          <a:bodyPr/>
          <a:lstStyle/>
          <a:p>
            <a:r>
              <a:rPr lang="en-US" altLang="zh-CN"/>
              <a:t>     </a:t>
            </a:r>
            <a:r>
              <a:rPr lang="zh-CN" altLang="en-US"/>
              <a:t>申请答辩参考程序</a:t>
            </a:r>
            <a:endParaRPr lang="zh-CN" altLang="en-US"/>
          </a:p>
        </p:txBody>
      </p:sp>
      <p:sp>
        <p:nvSpPr>
          <p:cNvPr id="830467" name="Rectangle 3"/>
          <p:cNvSpPr>
            <a:spLocks noGrp="1" noChangeArrowheads="1"/>
          </p:cNvSpPr>
          <p:nvPr>
            <p:ph idx="1"/>
          </p:nvPr>
        </p:nvSpPr>
        <p:spPr>
          <a:xfrm>
            <a:off x="685800" y="1524000"/>
            <a:ext cx="7696200" cy="3657600"/>
          </a:xfrm>
        </p:spPr>
        <p:txBody>
          <a:bodyPr/>
          <a:lstStyle/>
          <a:p>
            <a:pPr>
              <a:buFontTx/>
              <a:buNone/>
            </a:pPr>
            <a:endParaRPr lang="en-US" altLang="zh-CN" sz="2400" dirty="0"/>
          </a:p>
          <a:p>
            <a:r>
              <a:rPr lang="zh-CN" altLang="en-US" sz="2400" dirty="0" smtClean="0"/>
              <a:t>医科博士生申请答辩程序表</a:t>
            </a:r>
            <a:r>
              <a:rPr lang="en-US" altLang="zh-CN" sz="2400" dirty="0" smtClean="0"/>
              <a:t>.doc</a:t>
            </a:r>
            <a:endParaRPr lang="en-US" altLang="zh-CN" sz="2400" dirty="0"/>
          </a:p>
          <a:p>
            <a:r>
              <a:rPr lang="zh-CN" altLang="en-US" sz="2400" dirty="0" smtClean="0"/>
              <a:t>医科硕士生申请答辩程序表</a:t>
            </a:r>
            <a:r>
              <a:rPr lang="en-US" altLang="zh-CN" sz="2400" dirty="0" smtClean="0"/>
              <a:t>.doc</a:t>
            </a:r>
            <a:endParaRPr lang="en-US" altLang="zh-CN" sz="2400" dirty="0"/>
          </a:p>
          <a:p>
            <a:endParaRPr lang="en-US" altLang="zh-CN" sz="2400" dirty="0"/>
          </a:p>
          <a:p>
            <a:r>
              <a:rPr lang="en-US" altLang="zh-CN" sz="2400" dirty="0"/>
              <a:t>《</a:t>
            </a:r>
            <a:r>
              <a:rPr lang="zh-CN" altLang="en-US" sz="2400" dirty="0"/>
              <a:t>中山大学学位与研究生教育工作手册</a:t>
            </a:r>
            <a:r>
              <a:rPr lang="en-US" altLang="zh-CN" sz="2400" dirty="0"/>
              <a:t>》</a:t>
            </a:r>
            <a:endParaRPr lang="en-US" altLang="zh-CN" sz="2400" dirty="0"/>
          </a:p>
          <a:p>
            <a:endParaRPr lang="en-US" altLang="zh-CN" sz="2400" dirty="0"/>
          </a:p>
          <a:p>
            <a:r>
              <a:rPr lang="en-US" altLang="zh-CN" sz="2400" b="1" dirty="0">
                <a:solidFill>
                  <a:schemeClr val="tx2">
                    <a:lumMod val="75000"/>
                  </a:schemeClr>
                </a:solidFill>
              </a:rPr>
              <a:t>科研型博士、临床型博士正式答辩流程和材料清单</a:t>
            </a:r>
            <a:endParaRPr lang="en-US" altLang="zh-CN" sz="2400" b="1" dirty="0">
              <a:solidFill>
                <a:schemeClr val="tx2">
                  <a:lumMod val="75000"/>
                </a:schemeClr>
              </a:solidFill>
            </a:endParaRPr>
          </a:p>
          <a:p>
            <a:r>
              <a:rPr lang="en-US" altLang="zh-CN" sz="2400" b="1" dirty="0">
                <a:solidFill>
                  <a:schemeClr val="tx2">
                    <a:lumMod val="75000"/>
                  </a:schemeClr>
                </a:solidFill>
              </a:rPr>
              <a:t>科研型硕士、临床型硕士正式答辩流程和材料清单</a:t>
            </a:r>
            <a:endParaRPr lang="en-US" altLang="zh-CN" sz="2400" b="1" dirty="0">
              <a:solidFill>
                <a:schemeClr val="tx2">
                  <a:lumMod val="75000"/>
                </a:schemeClr>
              </a:solidFill>
            </a:endParaRP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8" name="Rectangle 2"/>
          <p:cNvSpPr>
            <a:spLocks noGrp="1" noChangeArrowheads="1"/>
          </p:cNvSpPr>
          <p:nvPr>
            <p:ph type="title"/>
          </p:nvPr>
        </p:nvSpPr>
        <p:spPr>
          <a:xfrm>
            <a:off x="457200" y="990600"/>
            <a:ext cx="8229600" cy="863600"/>
          </a:xfrm>
        </p:spPr>
        <p:txBody>
          <a:bodyPr/>
          <a:lstStyle/>
          <a:p>
            <a:endParaRPr lang="zh-CN" altLang="zh-CN"/>
          </a:p>
        </p:txBody>
      </p:sp>
      <p:sp>
        <p:nvSpPr>
          <p:cNvPr id="777219" name="Rectangle 3"/>
          <p:cNvSpPr>
            <a:spLocks noGrp="1" noChangeArrowheads="1"/>
          </p:cNvSpPr>
          <p:nvPr>
            <p:ph idx="1"/>
          </p:nvPr>
        </p:nvSpPr>
        <p:spPr>
          <a:xfrm>
            <a:off x="685800" y="2438400"/>
            <a:ext cx="7696200" cy="3657600"/>
          </a:xfrm>
        </p:spPr>
        <p:txBody>
          <a:bodyPr/>
          <a:lstStyle/>
          <a:p>
            <a:pPr algn="ctr">
              <a:lnSpc>
                <a:spcPct val="80000"/>
              </a:lnSpc>
              <a:buFontTx/>
              <a:buNone/>
            </a:pPr>
            <a:r>
              <a:rPr lang="zh-CN" altLang="en-US" sz="5400" b="1" dirty="0">
                <a:solidFill>
                  <a:srgbClr val="C00000"/>
                </a:solidFill>
                <a:ea typeface="华文行楷" panose="02010800040101010101" pitchFamily="2" charset="-122"/>
              </a:rPr>
              <a:t>预祝各位同学</a:t>
            </a:r>
            <a:endParaRPr lang="zh-CN" altLang="en-US" sz="5400" b="1" dirty="0">
              <a:solidFill>
                <a:srgbClr val="C00000"/>
              </a:solidFill>
              <a:ea typeface="华文行楷" panose="02010800040101010101" pitchFamily="2" charset="-122"/>
            </a:endParaRPr>
          </a:p>
          <a:p>
            <a:pPr algn="ctr">
              <a:lnSpc>
                <a:spcPct val="80000"/>
              </a:lnSpc>
              <a:buFontTx/>
              <a:buNone/>
            </a:pPr>
            <a:r>
              <a:rPr lang="zh-CN" altLang="en-US" sz="5400" b="1" dirty="0">
                <a:solidFill>
                  <a:srgbClr val="C00000"/>
                </a:solidFill>
                <a:ea typeface="华文行楷" panose="02010800040101010101" pitchFamily="2" charset="-122"/>
              </a:rPr>
              <a:t>论文答辩</a:t>
            </a:r>
            <a:r>
              <a:rPr lang="zh-CN" altLang="en-US" sz="5400" b="1" dirty="0" smtClean="0">
                <a:solidFill>
                  <a:srgbClr val="C00000"/>
                </a:solidFill>
                <a:ea typeface="华文行楷" panose="02010800040101010101" pitchFamily="2" charset="-122"/>
              </a:rPr>
              <a:t>顺利</a:t>
            </a:r>
            <a:endParaRPr lang="zh-CN" altLang="en-US" sz="5400" b="1" dirty="0">
              <a:solidFill>
                <a:srgbClr val="C00000"/>
              </a:solidFill>
              <a:ea typeface="华文行楷" panose="02010800040101010101" pitchFamily="2" charset="-122"/>
            </a:endParaRPr>
          </a:p>
          <a:p>
            <a:pPr>
              <a:lnSpc>
                <a:spcPct val="80000"/>
              </a:lnSpc>
              <a:buFontTx/>
              <a:buNone/>
            </a:pPr>
            <a:endParaRPr lang="zh-CN" altLang="en-US" dirty="0">
              <a:solidFill>
                <a:srgbClr val="FF0000"/>
              </a:solidFill>
              <a:ea typeface="黑体" panose="02010609060101010101" pitchFamily="49" charset="-122"/>
            </a:endParaRPr>
          </a:p>
          <a:p>
            <a:pPr>
              <a:lnSpc>
                <a:spcPct val="80000"/>
              </a:lnSpc>
              <a:buFontTx/>
              <a:buNone/>
            </a:pPr>
            <a:r>
              <a:rPr lang="en-US" altLang="zh-CN" dirty="0" smtClean="0">
                <a:ea typeface="黑体" panose="02010609060101010101" pitchFamily="49" charset="-122"/>
              </a:rPr>
              <a:t>                          </a:t>
            </a:r>
            <a:endParaRPr lang="en-US" altLang="zh-CN" dirty="0">
              <a:ea typeface="黑体" panose="02010609060101010101" pitchFamily="49" charset="-122"/>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18" name="Rectangle 2"/>
          <p:cNvSpPr>
            <a:spLocks noGrp="1" noChangeArrowheads="1"/>
          </p:cNvSpPr>
          <p:nvPr>
            <p:ph type="title"/>
          </p:nvPr>
        </p:nvSpPr>
        <p:spPr/>
        <p:txBody>
          <a:bodyPr/>
          <a:lstStyle/>
          <a:p>
            <a:r>
              <a:rPr lang="zh-CN" altLang="en-US" dirty="0">
                <a:solidFill>
                  <a:schemeClr val="accent2"/>
                </a:solidFill>
                <a:ea typeface="黑体" panose="02010609060101010101" pitchFamily="49" charset="-122"/>
              </a:rPr>
              <a:t>二、论文预答辩</a:t>
            </a:r>
            <a:endParaRPr lang="zh-CN" altLang="en-US" dirty="0">
              <a:solidFill>
                <a:schemeClr val="accent2"/>
              </a:solidFill>
              <a:ea typeface="黑体" panose="02010609060101010101" pitchFamily="49" charset="-122"/>
            </a:endParaRPr>
          </a:p>
        </p:txBody>
      </p:sp>
      <p:sp>
        <p:nvSpPr>
          <p:cNvPr id="751619" name="Rectangle 3"/>
          <p:cNvSpPr>
            <a:spLocks noGrp="1" noChangeArrowheads="1"/>
          </p:cNvSpPr>
          <p:nvPr>
            <p:ph idx="1"/>
          </p:nvPr>
        </p:nvSpPr>
        <p:spPr>
          <a:xfrm>
            <a:off x="457200" y="1752600"/>
            <a:ext cx="8229600" cy="4210050"/>
          </a:xfrm>
        </p:spPr>
        <p:txBody>
          <a:bodyPr/>
          <a:lstStyle/>
          <a:p>
            <a:pPr>
              <a:lnSpc>
                <a:spcPct val="150000"/>
              </a:lnSpc>
            </a:pPr>
            <a:r>
              <a:rPr lang="zh-CN" altLang="en-US" sz="2400" dirty="0"/>
              <a:t>导师指导小组成员（</a:t>
            </a:r>
            <a:r>
              <a:rPr lang="en-US" altLang="zh-CN" sz="2400" b="1" dirty="0">
                <a:solidFill>
                  <a:srgbClr val="C00000"/>
                </a:solidFill>
              </a:rPr>
              <a:t>3-5</a:t>
            </a:r>
            <a:r>
              <a:rPr lang="zh-CN" altLang="en-US" sz="2400" b="1" dirty="0">
                <a:solidFill>
                  <a:srgbClr val="C00000"/>
                </a:solidFill>
              </a:rPr>
              <a:t>人、中级职称以上</a:t>
            </a:r>
            <a:r>
              <a:rPr lang="zh-CN" altLang="en-US" sz="2400" dirty="0">
                <a:ea typeface="宋体" panose="02010600030101010101" pitchFamily="2" charset="-122"/>
              </a:rPr>
              <a:t>）</a:t>
            </a:r>
            <a:r>
              <a:rPr lang="zh-CN" altLang="en-US" sz="2400" dirty="0"/>
              <a:t>、形式自定，对论文进行初步审查，经预答辩后做进一步修改初步确定文稿</a:t>
            </a:r>
            <a:endParaRPr lang="zh-CN" altLang="en-US" sz="2400" dirty="0"/>
          </a:p>
          <a:p>
            <a:pPr>
              <a:lnSpc>
                <a:spcPct val="150000"/>
              </a:lnSpc>
            </a:pPr>
            <a:r>
              <a:rPr lang="zh-CN" altLang="en-US" sz="2400" dirty="0"/>
              <a:t>填</a:t>
            </a:r>
            <a:r>
              <a:rPr lang="zh-CN" altLang="en-US" sz="2400" dirty="0" smtClean="0"/>
              <a:t>写培养记录本（完成至</a:t>
            </a:r>
            <a:r>
              <a:rPr lang="zh-CN" altLang="en-US" sz="2400" b="1" dirty="0" smtClean="0">
                <a:solidFill>
                  <a:srgbClr val="C00000"/>
                </a:solidFill>
              </a:rPr>
              <a:t>预答辩小结</a:t>
            </a:r>
            <a:r>
              <a:rPr lang="zh-CN" altLang="en-US" sz="2400" dirty="0" smtClean="0"/>
              <a:t>）</a:t>
            </a:r>
            <a:endParaRPr lang="zh-CN" altLang="en-US" sz="2400" dirty="0"/>
          </a:p>
          <a:p>
            <a:pPr>
              <a:lnSpc>
                <a:spcPct val="150000"/>
              </a:lnSpc>
            </a:pPr>
            <a:r>
              <a:rPr lang="zh-CN" altLang="en-US" sz="2400" dirty="0" smtClean="0"/>
              <a:t>博士需填写</a:t>
            </a:r>
            <a:r>
              <a:rPr lang="zh-CN" altLang="en-US" sz="2400" b="1" dirty="0" smtClean="0">
                <a:solidFill>
                  <a:srgbClr val="C00000"/>
                </a:solidFill>
              </a:rPr>
              <a:t>博</a:t>
            </a:r>
            <a:r>
              <a:rPr lang="zh-CN" altLang="en-US" sz="2400" b="1" dirty="0">
                <a:solidFill>
                  <a:srgbClr val="C00000"/>
                </a:solidFill>
              </a:rPr>
              <a:t>士论文审查表</a:t>
            </a:r>
            <a:endParaRPr lang="zh-CN" altLang="en-US" sz="2400" b="1" dirty="0">
              <a:solidFill>
                <a:srgbClr val="C00000"/>
              </a:solidFill>
            </a:endParaRPr>
          </a:p>
          <a:p>
            <a:pPr>
              <a:lnSpc>
                <a:spcPct val="150000"/>
              </a:lnSpc>
            </a:pPr>
            <a:r>
              <a:rPr lang="en-US" altLang="zh-CN" sz="2400" b="1" dirty="0" smtClean="0">
                <a:solidFill>
                  <a:srgbClr val="C00000"/>
                </a:solidFill>
              </a:rPr>
              <a:t>3</a:t>
            </a:r>
            <a:r>
              <a:rPr lang="zh-CN" altLang="en-US" sz="2400" b="1" dirty="0" smtClean="0">
                <a:solidFill>
                  <a:srgbClr val="C00000"/>
                </a:solidFill>
              </a:rPr>
              <a:t>月</a:t>
            </a:r>
            <a:r>
              <a:rPr lang="en-US" altLang="zh-CN" sz="2400" b="1" dirty="0" smtClean="0">
                <a:solidFill>
                  <a:srgbClr val="C00000"/>
                </a:solidFill>
              </a:rPr>
              <a:t>31</a:t>
            </a:r>
            <a:r>
              <a:rPr lang="zh-CN" altLang="en-US" sz="2400" b="1" dirty="0" smtClean="0">
                <a:solidFill>
                  <a:srgbClr val="C00000"/>
                </a:solidFill>
              </a:rPr>
              <a:t>日</a:t>
            </a:r>
            <a:r>
              <a:rPr lang="zh-CN" altLang="en-US" sz="2400" b="1" dirty="0">
                <a:solidFill>
                  <a:srgbClr val="C00000"/>
                </a:solidFill>
              </a:rPr>
              <a:t>前</a:t>
            </a:r>
            <a:r>
              <a:rPr lang="zh-CN" altLang="en-US" sz="2400" dirty="0"/>
              <a:t>必须完成</a:t>
            </a:r>
            <a:endParaRPr lang="zh-CN" altLang="en-US" sz="2400" dirty="0"/>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2" name="Rectangle 2"/>
          <p:cNvSpPr>
            <a:spLocks noGrp="1" noChangeArrowheads="1"/>
          </p:cNvSpPr>
          <p:nvPr>
            <p:ph type="title"/>
          </p:nvPr>
        </p:nvSpPr>
        <p:spPr>
          <a:xfrm>
            <a:off x="685800" y="152400"/>
            <a:ext cx="6781800" cy="1066800"/>
          </a:xfrm>
        </p:spPr>
        <p:txBody>
          <a:bodyPr/>
          <a:lstStyle/>
          <a:p>
            <a:r>
              <a:rPr lang="zh-CN" altLang="en-US" sz="3600" dirty="0">
                <a:solidFill>
                  <a:schemeClr val="accent2"/>
                </a:solidFill>
                <a:ea typeface="黑体" panose="02010609060101010101" pitchFamily="49" charset="-122"/>
              </a:rPr>
              <a:t>三、论文重合度检测</a:t>
            </a:r>
            <a:endParaRPr lang="zh-CN" altLang="en-US" sz="3600" dirty="0">
              <a:solidFill>
                <a:schemeClr val="accent2"/>
              </a:solidFill>
              <a:ea typeface="黑体" panose="02010609060101010101" pitchFamily="49" charset="-122"/>
            </a:endParaRPr>
          </a:p>
        </p:txBody>
      </p:sp>
      <p:sp>
        <p:nvSpPr>
          <p:cNvPr id="829443" name="Rectangle 3"/>
          <p:cNvSpPr>
            <a:spLocks noGrp="1" noChangeArrowheads="1"/>
          </p:cNvSpPr>
          <p:nvPr>
            <p:ph idx="1"/>
          </p:nvPr>
        </p:nvSpPr>
        <p:spPr>
          <a:xfrm>
            <a:off x="685800" y="1371600"/>
            <a:ext cx="7696200" cy="3657600"/>
          </a:xfrm>
        </p:spPr>
        <p:txBody>
          <a:bodyPr/>
          <a:lstStyle/>
          <a:p>
            <a:pPr>
              <a:lnSpc>
                <a:spcPct val="90000"/>
              </a:lnSpc>
            </a:pPr>
            <a:r>
              <a:rPr lang="zh-CN" altLang="en-US" sz="2400" dirty="0" smtClean="0"/>
              <a:t>发送电子版论文</a:t>
            </a:r>
            <a:r>
              <a:rPr lang="en-US" altLang="zh-CN" sz="2400" dirty="0" smtClean="0">
                <a:latin typeface="Times New Roman" panose="02020603050405020304" pitchFamily="18" charset="0"/>
              </a:rPr>
              <a:t>Word</a:t>
            </a:r>
            <a:r>
              <a:rPr lang="zh-CN" altLang="en-US" sz="2400" dirty="0" smtClean="0">
                <a:ea typeface="宋体" panose="02010600030101010101" pitchFamily="2" charset="-122"/>
              </a:rPr>
              <a:t>版</a:t>
            </a:r>
            <a:r>
              <a:rPr lang="zh-CN" altLang="en-US" sz="2400" dirty="0" smtClean="0"/>
              <a:t>至研究生科邮箱</a:t>
            </a:r>
            <a:r>
              <a:rPr lang="en-US" altLang="zh-CN" sz="2400" dirty="0" smtClean="0">
                <a:latin typeface="Times New Roman" panose="02020603050405020304" pitchFamily="18" charset="0"/>
              </a:rPr>
              <a:t>zssyyjsk@126.com</a:t>
            </a:r>
            <a:r>
              <a:rPr lang="zh-CN" altLang="en-US" sz="2400" dirty="0" smtClean="0">
                <a:latin typeface="Times New Roman" panose="02020603050405020304" pitchFamily="18" charset="0"/>
                <a:ea typeface="宋体" panose="02010600030101010101" pitchFamily="2" charset="-122"/>
              </a:rPr>
              <a:t>，以</a:t>
            </a:r>
            <a:r>
              <a:rPr lang="zh-CN" altLang="en-US" sz="2400" b="1" dirty="0" smtClean="0">
                <a:solidFill>
                  <a:srgbClr val="C00000"/>
                </a:solidFill>
              </a:rPr>
              <a:t>学号+姓名+联系方式</a:t>
            </a:r>
            <a:r>
              <a:rPr lang="zh-CN" altLang="en-US" sz="2400" dirty="0" smtClean="0">
                <a:latin typeface="Times New Roman" panose="02020603050405020304" pitchFamily="18" charset="0"/>
                <a:ea typeface="宋体" panose="02010600030101010101" pitchFamily="2" charset="-122"/>
              </a:rPr>
              <a:t>命名文件</a:t>
            </a:r>
            <a:endParaRPr lang="zh-CN" altLang="en-US" sz="2400" dirty="0" smtClean="0">
              <a:latin typeface="Times New Roman" panose="02020603050405020304" pitchFamily="18" charset="0"/>
              <a:ea typeface="宋体" panose="02010600030101010101" pitchFamily="2" charset="-122"/>
            </a:endParaRPr>
          </a:p>
          <a:p>
            <a:pPr>
              <a:lnSpc>
                <a:spcPct val="90000"/>
              </a:lnSpc>
              <a:buNone/>
            </a:pPr>
            <a:r>
              <a:rPr lang="zh-CN" altLang="en-US" sz="2400" b="1" dirty="0" smtClean="0">
                <a:solidFill>
                  <a:srgbClr val="C00000"/>
                </a:solidFill>
              </a:rPr>
              <a:t>（论文正文</a:t>
            </a:r>
            <a:r>
              <a:rPr lang="en-US" altLang="zh-CN" sz="2400" b="1" dirty="0" smtClean="0">
                <a:solidFill>
                  <a:srgbClr val="C00000"/>
                </a:solidFill>
                <a:latin typeface="Times New Roman" panose="02020603050405020304" pitchFamily="18" charset="0"/>
              </a:rPr>
              <a:t>word</a:t>
            </a:r>
            <a:r>
              <a:rPr lang="zh-CN" altLang="en-US" sz="2400" b="1" dirty="0" smtClean="0">
                <a:solidFill>
                  <a:srgbClr val="C00000"/>
                </a:solidFill>
              </a:rPr>
              <a:t>版，删除摘要、目录、致谢、参考文献）</a:t>
            </a:r>
            <a:endParaRPr lang="zh-CN" altLang="en-US" sz="2400" b="1" dirty="0" smtClean="0">
              <a:solidFill>
                <a:srgbClr val="C00000"/>
              </a:solidFill>
            </a:endParaRPr>
          </a:p>
          <a:p>
            <a:pPr>
              <a:lnSpc>
                <a:spcPct val="90000"/>
              </a:lnSpc>
            </a:pPr>
            <a:r>
              <a:rPr lang="zh-CN" altLang="en-US" sz="2400" dirty="0" smtClean="0"/>
              <a:t>预</a:t>
            </a:r>
            <a:r>
              <a:rPr lang="zh-CN" altLang="en-US" sz="2400" dirty="0"/>
              <a:t>防监督学术失范：查找抄袭、引文失范</a:t>
            </a:r>
            <a:endParaRPr lang="zh-CN" altLang="en-US" sz="2400" dirty="0"/>
          </a:p>
          <a:p>
            <a:pPr>
              <a:lnSpc>
                <a:spcPct val="90000"/>
              </a:lnSpc>
            </a:pPr>
            <a:r>
              <a:rPr lang="zh-CN" altLang="en-US" sz="2400" dirty="0"/>
              <a:t>自我监督</a:t>
            </a:r>
            <a:r>
              <a:rPr lang="zh-CN" altLang="en-US" sz="2400" dirty="0" smtClean="0"/>
              <a:t>，</a:t>
            </a:r>
            <a:r>
              <a:rPr lang="zh-CN" altLang="en-US" sz="2400" dirty="0"/>
              <a:t>可</a:t>
            </a:r>
            <a:r>
              <a:rPr lang="zh-CN" altLang="en-US" sz="2400" dirty="0" smtClean="0"/>
              <a:t>以自查，</a:t>
            </a:r>
            <a:r>
              <a:rPr lang="zh-CN" altLang="en-US" sz="2400" b="1" dirty="0" smtClean="0">
                <a:solidFill>
                  <a:srgbClr val="C00000"/>
                </a:solidFill>
              </a:rPr>
              <a:t>建议用</a:t>
            </a:r>
            <a:r>
              <a:rPr lang="en-US" altLang="zh-CN" sz="2400" b="1" dirty="0" smtClean="0">
                <a:solidFill>
                  <a:srgbClr val="C00000"/>
                </a:solidFill>
                <a:latin typeface="Times New Roman" panose="02020603050405020304" pitchFamily="18" charset="0"/>
              </a:rPr>
              <a:t>CNKI</a:t>
            </a:r>
            <a:r>
              <a:rPr lang="zh-CN" altLang="en-US" sz="2400" b="1" dirty="0" smtClean="0">
                <a:solidFill>
                  <a:srgbClr val="C00000"/>
                </a:solidFill>
              </a:rPr>
              <a:t>自查；引用自己发表过的论文不算重复；注意学术论文联合对比库</a:t>
            </a:r>
            <a:r>
              <a:rPr lang="zh-CN" altLang="en-US" sz="2400" dirty="0" smtClean="0"/>
              <a:t>）</a:t>
            </a:r>
            <a:endParaRPr lang="zh-CN" altLang="en-US" sz="2400" dirty="0"/>
          </a:p>
          <a:p>
            <a:pPr>
              <a:lnSpc>
                <a:spcPct val="90000"/>
              </a:lnSpc>
            </a:pPr>
            <a:r>
              <a:rPr lang="zh-CN" altLang="en-US" sz="2400" dirty="0" smtClean="0"/>
              <a:t>学院限</a:t>
            </a:r>
            <a:r>
              <a:rPr lang="zh-CN" altLang="en-US" sz="2400" dirty="0"/>
              <a:t>定每篇论文</a:t>
            </a:r>
            <a:r>
              <a:rPr lang="zh-CN" altLang="en-US" sz="2400" b="1" dirty="0">
                <a:solidFill>
                  <a:srgbClr val="C00000"/>
                </a:solidFill>
              </a:rPr>
              <a:t>检测一次</a:t>
            </a:r>
            <a:endParaRPr lang="zh-CN" altLang="en-US" sz="2400" b="1" dirty="0">
              <a:solidFill>
                <a:srgbClr val="C00000"/>
              </a:solidFill>
            </a:endParaRPr>
          </a:p>
          <a:p>
            <a:pPr>
              <a:lnSpc>
                <a:spcPct val="90000"/>
              </a:lnSpc>
            </a:pPr>
            <a:r>
              <a:rPr lang="zh-CN" altLang="en-US" sz="2400" dirty="0"/>
              <a:t>重合度判定标准（重合度和重合文字）</a:t>
            </a:r>
            <a:r>
              <a:rPr lang="zh-CN" altLang="en-US" sz="2400" dirty="0" smtClean="0"/>
              <a:t>：</a:t>
            </a:r>
            <a:r>
              <a:rPr lang="zh-CN" altLang="en-US" sz="2400" b="1" dirty="0" smtClean="0">
                <a:solidFill>
                  <a:srgbClr val="C00000"/>
                </a:solidFill>
              </a:rPr>
              <a:t>轻度以下</a:t>
            </a:r>
            <a:r>
              <a:rPr lang="zh-CN" altLang="en-US" sz="2400" dirty="0" smtClean="0"/>
              <a:t>无需处理</a:t>
            </a:r>
            <a:endParaRPr lang="en-US" altLang="zh-CN" sz="2400" dirty="0" smtClean="0">
              <a:ea typeface="宋体" panose="02010600030101010101" pitchFamily="2" charset="-122"/>
            </a:endParaRPr>
          </a:p>
          <a:p>
            <a:pPr>
              <a:lnSpc>
                <a:spcPct val="90000"/>
              </a:lnSpc>
            </a:pPr>
            <a:r>
              <a:rPr lang="zh-CN" altLang="en-US" sz="2400" b="1" dirty="0" smtClean="0">
                <a:solidFill>
                  <a:srgbClr val="C00000"/>
                </a:solidFill>
              </a:rPr>
              <a:t>中度和重度重合</a:t>
            </a:r>
            <a:r>
              <a:rPr lang="zh-CN" altLang="en-US" sz="2400" dirty="0" smtClean="0"/>
              <a:t>处理（中度：重合度</a:t>
            </a:r>
            <a:r>
              <a:rPr lang="en-US" altLang="zh-CN" sz="2400" dirty="0" smtClean="0"/>
              <a:t>40%-50%</a:t>
            </a:r>
            <a:r>
              <a:rPr lang="zh-CN" altLang="en-US" sz="2400" dirty="0" smtClean="0"/>
              <a:t>或重合字数</a:t>
            </a:r>
            <a:r>
              <a:rPr lang="en-US" altLang="zh-CN" sz="2400" dirty="0" smtClean="0"/>
              <a:t>5000—10000</a:t>
            </a:r>
            <a:r>
              <a:rPr lang="zh-CN" altLang="en-US" sz="2400" dirty="0" smtClean="0"/>
              <a:t>，重度：</a:t>
            </a:r>
            <a:r>
              <a:rPr lang="en-US" altLang="zh-CN" sz="2400" dirty="0" smtClean="0"/>
              <a:t>50%</a:t>
            </a:r>
            <a:r>
              <a:rPr lang="zh-CN" altLang="en-US" sz="2400" dirty="0" smtClean="0"/>
              <a:t>以上或</a:t>
            </a:r>
            <a:r>
              <a:rPr lang="en-US" altLang="zh-CN" sz="2400" dirty="0" smtClean="0"/>
              <a:t>10000</a:t>
            </a:r>
            <a:r>
              <a:rPr lang="zh-CN" altLang="en-US" sz="2400" dirty="0" smtClean="0"/>
              <a:t>字以上。论文重合度检测结果审批表）</a:t>
            </a:r>
            <a:endParaRPr lang="zh-CN" altLang="en-US" sz="2400" dirty="0" smtClean="0"/>
          </a:p>
          <a:p>
            <a:pPr>
              <a:lnSpc>
                <a:spcPct val="90000"/>
              </a:lnSpc>
            </a:pPr>
            <a:r>
              <a:rPr lang="zh-CN" altLang="en-US" sz="2400" dirty="0"/>
              <a:t>结合反馈意见修改论文</a:t>
            </a:r>
            <a:endParaRPr lang="zh-CN" altLang="en-US" sz="2400" dirty="0"/>
          </a:p>
          <a:p>
            <a:pPr>
              <a:lnSpc>
                <a:spcPct val="90000"/>
              </a:lnSpc>
            </a:pPr>
            <a:endParaRPr lang="en-US" altLang="zh-CN" sz="2800" dirty="0"/>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a:xfrm>
            <a:off x="685800" y="152400"/>
            <a:ext cx="6629400" cy="914400"/>
          </a:xfrm>
        </p:spPr>
        <p:txBody>
          <a:bodyPr/>
          <a:lstStyle/>
          <a:p>
            <a:r>
              <a:rPr lang="zh-CN" altLang="en-US" dirty="0">
                <a:solidFill>
                  <a:schemeClr val="accent2"/>
                </a:solidFill>
                <a:ea typeface="黑体" panose="02010609060101010101" pitchFamily="49" charset="-122"/>
              </a:rPr>
              <a:t>四、申请答辩</a:t>
            </a:r>
            <a:endParaRPr lang="zh-CN" altLang="en-US" dirty="0">
              <a:solidFill>
                <a:schemeClr val="accent2"/>
              </a:solidFill>
              <a:ea typeface="黑体" panose="02010609060101010101" pitchFamily="49" charset="-122"/>
            </a:endParaRPr>
          </a:p>
        </p:txBody>
      </p:sp>
      <p:sp>
        <p:nvSpPr>
          <p:cNvPr id="826371" name="Rectangle 3"/>
          <p:cNvSpPr>
            <a:spLocks noGrp="1" noChangeArrowheads="1"/>
          </p:cNvSpPr>
          <p:nvPr>
            <p:ph idx="1"/>
          </p:nvPr>
        </p:nvSpPr>
        <p:spPr>
          <a:xfrm>
            <a:off x="617855" y="1485900"/>
            <a:ext cx="7772400" cy="3886200"/>
          </a:xfrm>
        </p:spPr>
        <p:txBody>
          <a:bodyPr/>
          <a:lstStyle/>
          <a:p>
            <a:pPr>
              <a:lnSpc>
                <a:spcPct val="90000"/>
              </a:lnSpc>
            </a:pPr>
            <a:r>
              <a:rPr lang="en-US" altLang="zh-CN" sz="2400" dirty="0">
                <a:solidFill>
                  <a:schemeClr val="accent2"/>
                </a:solidFill>
                <a:latin typeface="黑体" panose="02010609060101010101" pitchFamily="49" charset="-122"/>
                <a:ea typeface="黑体" panose="02010609060101010101" pitchFamily="49" charset="-122"/>
              </a:rPr>
              <a:t>1</a:t>
            </a:r>
            <a:r>
              <a:rPr lang="zh-CN" altLang="en-US" sz="2400" dirty="0">
                <a:solidFill>
                  <a:schemeClr val="accent2"/>
                </a:solidFill>
                <a:latin typeface="黑体" panose="02010609060101010101" pitchFamily="49" charset="-122"/>
                <a:ea typeface="黑体" panose="02010609060101010101" pitchFamily="49" charset="-122"/>
              </a:rPr>
              <a:t>、网上申请（注意开通和关闭时间）</a:t>
            </a:r>
            <a:endParaRPr lang="zh-CN" altLang="en-US" sz="2400" dirty="0">
              <a:solidFill>
                <a:schemeClr val="accent2"/>
              </a:solidFill>
              <a:latin typeface="黑体" panose="02010609060101010101" pitchFamily="49" charset="-122"/>
              <a:ea typeface="黑体" panose="02010609060101010101" pitchFamily="49" charset="-122"/>
            </a:endParaRPr>
          </a:p>
          <a:p>
            <a:pPr>
              <a:lnSpc>
                <a:spcPct val="90000"/>
              </a:lnSpc>
            </a:pPr>
            <a:r>
              <a:rPr lang="en-US" altLang="zh-CN" sz="2400" dirty="0"/>
              <a:t>A.</a:t>
            </a:r>
            <a:r>
              <a:rPr lang="zh-CN" altLang="en-US" sz="2400" dirty="0"/>
              <a:t>登录研究生教育管理服务平台</a:t>
            </a:r>
            <a:r>
              <a:rPr lang="zh-CN" altLang="en-US" sz="2400" dirty="0">
                <a:latin typeface="Times New Roman" panose="02020603050405020304" pitchFamily="18" charset="0"/>
              </a:rPr>
              <a:t>http://uems.sysu.edu.cn/graduate/web/login.html</a:t>
            </a:r>
            <a:endParaRPr lang="zh-CN" altLang="en-US" sz="2400" dirty="0">
              <a:latin typeface="Times New Roman" panose="02020603050405020304" pitchFamily="18" charset="0"/>
            </a:endParaRPr>
          </a:p>
          <a:p>
            <a:pPr>
              <a:lnSpc>
                <a:spcPct val="90000"/>
              </a:lnSpc>
            </a:pPr>
            <a:r>
              <a:rPr lang="en-US" altLang="zh-CN" sz="2400" dirty="0"/>
              <a:t>B.</a:t>
            </a:r>
            <a:r>
              <a:rPr lang="zh-CN" altLang="en-US" sz="2400" dirty="0"/>
              <a:t>核对与上传照片</a:t>
            </a:r>
            <a:endParaRPr lang="en-US" altLang="zh-CN" sz="2400" dirty="0"/>
          </a:p>
          <a:p>
            <a:pPr>
              <a:lnSpc>
                <a:spcPct val="90000"/>
              </a:lnSpc>
            </a:pPr>
            <a:r>
              <a:rPr lang="en-US" altLang="zh-CN" sz="2400" dirty="0"/>
              <a:t>C</a:t>
            </a:r>
            <a:r>
              <a:rPr lang="en-US" altLang="zh-CN" sz="2400" dirty="0">
                <a:ea typeface="宋体" panose="02010600030101010101" pitchFamily="2" charset="-122"/>
              </a:rPr>
              <a:t>.</a:t>
            </a:r>
            <a:r>
              <a:rPr lang="zh-CN" altLang="en-US" sz="2400" dirty="0"/>
              <a:t>录入科研成果</a:t>
            </a:r>
            <a:r>
              <a:rPr lang="en-US" altLang="zh-CN" sz="2400" dirty="0" smtClean="0"/>
              <a:t>(</a:t>
            </a:r>
            <a:r>
              <a:rPr lang="zh-CN" altLang="en-US" sz="2400" b="1" dirty="0" smtClean="0">
                <a:solidFill>
                  <a:srgbClr val="C00000"/>
                </a:solidFill>
              </a:rPr>
              <a:t>真实、完整、准</a:t>
            </a:r>
            <a:r>
              <a:rPr lang="zh-CN" altLang="en-US" sz="2400" b="1" dirty="0">
                <a:solidFill>
                  <a:srgbClr val="C00000"/>
                </a:solidFill>
              </a:rPr>
              <a:t>确的</a:t>
            </a:r>
            <a:r>
              <a:rPr lang="zh-CN" altLang="zh-CN" sz="2400" b="1" dirty="0">
                <a:solidFill>
                  <a:srgbClr val="C00000"/>
                </a:solidFill>
                <a:ea typeface="宋体" panose="02010600030101010101" pitchFamily="2" charset="-122"/>
              </a:rPr>
              <a:t>填写在学期间以第一作者（或导师第一、学生第二）身份公开发表的学术论文、专利和著作等研究成果信息</a:t>
            </a:r>
            <a:r>
              <a:rPr lang="en-US" altLang="zh-CN" sz="2400" dirty="0"/>
              <a:t>)</a:t>
            </a:r>
            <a:endParaRPr lang="en-US" altLang="zh-CN" sz="2400" dirty="0"/>
          </a:p>
          <a:p>
            <a:pPr>
              <a:lnSpc>
                <a:spcPct val="90000"/>
              </a:lnSpc>
            </a:pPr>
            <a:r>
              <a:rPr lang="zh-CN" altLang="en-US" sz="2400" dirty="0">
                <a:ln w="22225">
                  <a:solidFill>
                    <a:schemeClr val="accent2"/>
                  </a:solidFill>
                  <a:prstDash val="solid"/>
                </a:ln>
                <a:solidFill>
                  <a:schemeClr val="accent2">
                    <a:lumMod val="40000"/>
                    <a:lumOff val="60000"/>
                  </a:schemeClr>
                </a:solidFill>
                <a:effectLst/>
                <a:ea typeface="宋体" panose="02010600030101010101" pitchFamily="2" charset="-122"/>
              </a:rPr>
              <a:t>或申请</a:t>
            </a:r>
            <a:r>
              <a:rPr lang="en-US" altLang="zh-CN" sz="2400" dirty="0">
                <a:ln w="22225">
                  <a:solidFill>
                    <a:schemeClr val="accent2"/>
                  </a:solidFill>
                  <a:prstDash val="solid"/>
                </a:ln>
                <a:solidFill>
                  <a:schemeClr val="accent2">
                    <a:lumMod val="40000"/>
                    <a:lumOff val="60000"/>
                  </a:schemeClr>
                </a:solidFill>
                <a:effectLst/>
                <a:ea typeface="宋体" panose="02010600030101010101" pitchFamily="2" charset="-122"/>
              </a:rPr>
              <a:t>“</a:t>
            </a:r>
            <a:r>
              <a:rPr lang="zh-CN" altLang="en-US" sz="2400" dirty="0">
                <a:ln w="22225">
                  <a:solidFill>
                    <a:schemeClr val="accent2"/>
                  </a:solidFill>
                  <a:prstDash val="solid"/>
                </a:ln>
                <a:solidFill>
                  <a:schemeClr val="accent2">
                    <a:lumMod val="40000"/>
                    <a:lumOff val="60000"/>
                  </a:schemeClr>
                </a:solidFill>
                <a:effectLst/>
                <a:ea typeface="宋体" panose="02010600030101010101" pitchFamily="2" charset="-122"/>
              </a:rPr>
              <a:t>无论文申请答辩</a:t>
            </a:r>
            <a:r>
              <a:rPr lang="en-US" altLang="zh-CN" sz="2400" dirty="0">
                <a:ln w="22225">
                  <a:solidFill>
                    <a:schemeClr val="accent2"/>
                  </a:solidFill>
                  <a:prstDash val="solid"/>
                </a:ln>
                <a:solidFill>
                  <a:schemeClr val="accent2">
                    <a:lumMod val="40000"/>
                    <a:lumOff val="60000"/>
                  </a:schemeClr>
                </a:solidFill>
                <a:effectLst/>
                <a:ea typeface="宋体" panose="02010600030101010101" pitchFamily="2" charset="-122"/>
              </a:rPr>
              <a:t>”</a:t>
            </a:r>
            <a:endParaRPr lang="en-US" altLang="zh-CN" sz="2400" dirty="0">
              <a:ln w="22225">
                <a:solidFill>
                  <a:schemeClr val="accent2"/>
                </a:solidFill>
                <a:prstDash val="solid"/>
              </a:ln>
              <a:solidFill>
                <a:schemeClr val="accent2">
                  <a:lumMod val="40000"/>
                  <a:lumOff val="60000"/>
                </a:schemeClr>
              </a:solidFill>
              <a:effectLst/>
            </a:endParaRPr>
          </a:p>
          <a:p>
            <a:pPr>
              <a:lnSpc>
                <a:spcPct val="90000"/>
              </a:lnSpc>
            </a:pPr>
            <a:r>
              <a:rPr lang="en-US" altLang="zh-CN" sz="2400" dirty="0"/>
              <a:t>D</a:t>
            </a:r>
            <a:r>
              <a:rPr lang="en-US" altLang="zh-CN" sz="2400" dirty="0" smtClean="0"/>
              <a:t>.</a:t>
            </a:r>
            <a:r>
              <a:rPr lang="zh-CN" altLang="en-US" sz="2400" dirty="0" smtClean="0"/>
              <a:t>研</a:t>
            </a:r>
            <a:r>
              <a:rPr lang="zh-CN" altLang="en-US" sz="2400" dirty="0"/>
              <a:t>究生科网上审核通过</a:t>
            </a:r>
            <a:r>
              <a:rPr lang="en-US" altLang="zh-CN" sz="2400" dirty="0"/>
              <a:t>(</a:t>
            </a:r>
            <a:r>
              <a:rPr lang="zh-CN" altLang="en-US" sz="2400" b="1" dirty="0" smtClean="0">
                <a:solidFill>
                  <a:srgbClr val="C00000"/>
                </a:solidFill>
              </a:rPr>
              <a:t>博士研究生必须先由导师完成审核</a:t>
            </a:r>
            <a:r>
              <a:rPr lang="en-US" altLang="zh-CN" sz="2400" dirty="0" smtClean="0"/>
              <a:t>)</a:t>
            </a:r>
            <a:endParaRPr lang="en-US" altLang="zh-CN" sz="2400" dirty="0"/>
          </a:p>
          <a:p>
            <a:pPr>
              <a:lnSpc>
                <a:spcPct val="90000"/>
              </a:lnSpc>
            </a:pPr>
            <a:r>
              <a:rPr lang="en-US" altLang="zh-CN" sz="2400" dirty="0"/>
              <a:t>E.</a:t>
            </a:r>
            <a:r>
              <a:rPr lang="zh-CN" altLang="en-US" sz="2400" dirty="0"/>
              <a:t>网上填写、下载、打印申请书（答辩申请书贴照片）</a:t>
            </a:r>
            <a:endParaRPr lang="zh-CN" altLang="en-US" sz="2400" dirty="0"/>
          </a:p>
          <a:p>
            <a:pPr marL="0" indent="0">
              <a:lnSpc>
                <a:spcPct val="90000"/>
              </a:lnSpc>
              <a:buNone/>
            </a:pPr>
            <a:endParaRPr lang="zh-CN" altLang="en-US" sz="2400" dirty="0"/>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394" name="Rectangle 2"/>
          <p:cNvSpPr>
            <a:spLocks noGrp="1" noChangeArrowheads="1"/>
          </p:cNvSpPr>
          <p:nvPr>
            <p:ph type="title"/>
          </p:nvPr>
        </p:nvSpPr>
        <p:spPr>
          <a:xfrm>
            <a:off x="762000" y="533400"/>
            <a:ext cx="6781800" cy="838200"/>
          </a:xfrm>
        </p:spPr>
        <p:txBody>
          <a:bodyPr/>
          <a:lstStyle/>
          <a:p>
            <a:pPr algn="l"/>
            <a:br>
              <a:rPr lang="en-US" altLang="zh-CN" sz="3200" dirty="0" smtClean="0">
                <a:solidFill>
                  <a:schemeClr val="accent2"/>
                </a:solidFill>
                <a:latin typeface="黑体" panose="02010609060101010101" pitchFamily="49" charset="-122"/>
                <a:ea typeface="黑体" panose="02010609060101010101" pitchFamily="49" charset="-122"/>
              </a:rPr>
            </a:br>
            <a:br>
              <a:rPr lang="en-US" altLang="zh-CN" sz="3200" dirty="0" smtClean="0">
                <a:solidFill>
                  <a:schemeClr val="accent2"/>
                </a:solidFill>
                <a:latin typeface="黑体" panose="02010609060101010101" pitchFamily="49" charset="-122"/>
                <a:ea typeface="黑体" panose="02010609060101010101" pitchFamily="49" charset="-122"/>
              </a:rPr>
            </a:br>
            <a:r>
              <a:rPr lang="en-US" altLang="zh-CN" sz="3200" dirty="0" smtClean="0">
                <a:solidFill>
                  <a:schemeClr val="accent2"/>
                </a:solidFill>
                <a:latin typeface="黑体" panose="02010609060101010101" pitchFamily="49" charset="-122"/>
                <a:ea typeface="黑体" panose="02010609060101010101" pitchFamily="49" charset="-122"/>
              </a:rPr>
              <a:t>2</a:t>
            </a:r>
            <a:r>
              <a:rPr lang="zh-CN" altLang="en-US" sz="3200" dirty="0">
                <a:solidFill>
                  <a:schemeClr val="accent2"/>
                </a:solidFill>
                <a:latin typeface="黑体" panose="02010609060101010101" pitchFamily="49" charset="-122"/>
                <a:ea typeface="黑体" panose="02010609060101010101" pitchFamily="49" charset="-122"/>
              </a:rPr>
              <a:t>、提交申请答辩材</a:t>
            </a:r>
            <a:r>
              <a:rPr lang="zh-CN" altLang="en-US" sz="3200" dirty="0" smtClean="0">
                <a:solidFill>
                  <a:schemeClr val="accent2"/>
                </a:solidFill>
                <a:latin typeface="黑体" panose="02010609060101010101" pitchFamily="49" charset="-122"/>
                <a:ea typeface="黑体" panose="02010609060101010101" pitchFamily="49" charset="-122"/>
              </a:rPr>
              <a:t>料（博士</a:t>
            </a:r>
            <a:r>
              <a:rPr lang="en-US" altLang="zh-CN" sz="3200" dirty="0" smtClean="0">
                <a:solidFill>
                  <a:schemeClr val="accent2"/>
                </a:solidFill>
                <a:latin typeface="黑体" panose="02010609060101010101" pitchFamily="49" charset="-122"/>
                <a:ea typeface="黑体" panose="02010609060101010101" pitchFamily="49" charset="-122"/>
              </a:rPr>
              <a:t>4</a:t>
            </a:r>
            <a:r>
              <a:rPr lang="zh-CN" altLang="en-US" sz="3200" dirty="0" smtClean="0">
                <a:solidFill>
                  <a:schemeClr val="accent2"/>
                </a:solidFill>
                <a:latin typeface="黑体" panose="02010609060101010101" pitchFamily="49" charset="-122"/>
                <a:ea typeface="黑体" panose="02010609060101010101" pitchFamily="49" charset="-122"/>
              </a:rPr>
              <a:t>月</a:t>
            </a:r>
            <a:r>
              <a:rPr lang="en-US" altLang="zh-CN" sz="3200" dirty="0" smtClean="0">
                <a:solidFill>
                  <a:schemeClr val="accent2"/>
                </a:solidFill>
                <a:latin typeface="黑体" panose="02010609060101010101" pitchFamily="49" charset="-122"/>
                <a:ea typeface="黑体" panose="02010609060101010101" pitchFamily="49" charset="-122"/>
              </a:rPr>
              <a:t>10</a:t>
            </a:r>
            <a:r>
              <a:rPr lang="zh-CN" altLang="en-US" sz="3200" dirty="0" smtClean="0">
                <a:solidFill>
                  <a:schemeClr val="accent2"/>
                </a:solidFill>
                <a:latin typeface="黑体" panose="02010609060101010101" pitchFamily="49" charset="-122"/>
                <a:ea typeface="黑体" panose="02010609060101010101" pitchFamily="49" charset="-122"/>
              </a:rPr>
              <a:t>日，硕士</a:t>
            </a:r>
            <a:r>
              <a:rPr lang="en-US" altLang="zh-CN" sz="3200" dirty="0" smtClean="0">
                <a:solidFill>
                  <a:schemeClr val="accent2"/>
                </a:solidFill>
                <a:latin typeface="黑体" panose="02010609060101010101" pitchFamily="49" charset="-122"/>
                <a:ea typeface="黑体" panose="02010609060101010101" pitchFamily="49" charset="-122"/>
              </a:rPr>
              <a:t>4</a:t>
            </a:r>
            <a:r>
              <a:rPr lang="zh-CN" altLang="en-US" sz="3200" dirty="0" smtClean="0">
                <a:solidFill>
                  <a:schemeClr val="accent2"/>
                </a:solidFill>
                <a:latin typeface="黑体" panose="02010609060101010101" pitchFamily="49" charset="-122"/>
                <a:ea typeface="黑体" panose="02010609060101010101" pitchFamily="49" charset="-122"/>
              </a:rPr>
              <a:t>月</a:t>
            </a:r>
            <a:r>
              <a:rPr lang="en-US" altLang="zh-CN" sz="3200" dirty="0" smtClean="0">
                <a:solidFill>
                  <a:schemeClr val="accent2"/>
                </a:solidFill>
                <a:latin typeface="黑体" panose="02010609060101010101" pitchFamily="49" charset="-122"/>
                <a:ea typeface="黑体" panose="02010609060101010101" pitchFamily="49" charset="-122"/>
              </a:rPr>
              <a:t>20</a:t>
            </a:r>
            <a:r>
              <a:rPr lang="zh-CN" altLang="en-US" sz="3200" dirty="0" smtClean="0">
                <a:solidFill>
                  <a:schemeClr val="accent2"/>
                </a:solidFill>
                <a:latin typeface="黑体" panose="02010609060101010101" pitchFamily="49" charset="-122"/>
                <a:ea typeface="黑体" panose="02010609060101010101" pitchFamily="49" charset="-122"/>
              </a:rPr>
              <a:t>日前）</a:t>
            </a:r>
            <a:endParaRPr lang="zh-CN" altLang="en-US" sz="3200" dirty="0">
              <a:solidFill>
                <a:schemeClr val="accent2"/>
              </a:solidFill>
              <a:latin typeface="黑体" panose="02010609060101010101" pitchFamily="49" charset="-122"/>
              <a:ea typeface="黑体" panose="02010609060101010101" pitchFamily="49" charset="-122"/>
            </a:endParaRPr>
          </a:p>
        </p:txBody>
      </p:sp>
      <p:sp>
        <p:nvSpPr>
          <p:cNvPr id="827395" name="Rectangle 3"/>
          <p:cNvSpPr>
            <a:spLocks noGrp="1" noChangeArrowheads="1"/>
          </p:cNvSpPr>
          <p:nvPr>
            <p:ph idx="1"/>
          </p:nvPr>
        </p:nvSpPr>
        <p:spPr>
          <a:xfrm>
            <a:off x="685800" y="1752600"/>
            <a:ext cx="7420610" cy="4152900"/>
          </a:xfrm>
        </p:spPr>
        <p:txBody>
          <a:bodyPr/>
          <a:lstStyle/>
          <a:p>
            <a:pPr>
              <a:lnSpc>
                <a:spcPct val="80000"/>
              </a:lnSpc>
            </a:pPr>
            <a:r>
              <a:rPr lang="zh-CN" altLang="en-US" sz="2200" dirty="0"/>
              <a:t>答辩申请书</a:t>
            </a:r>
            <a:r>
              <a:rPr lang="en-US" altLang="zh-CN" sz="2200" dirty="0"/>
              <a:t>(</a:t>
            </a:r>
            <a:r>
              <a:rPr lang="zh-CN" altLang="en-US" sz="2200" dirty="0"/>
              <a:t>本人、导师、教研室签名完整；附</a:t>
            </a:r>
            <a:r>
              <a:rPr lang="zh-CN" altLang="en-US" sz="2200" dirty="0" smtClean="0"/>
              <a:t>成绩单，成绩单请自行到北校区红楼</a:t>
            </a:r>
            <a:r>
              <a:rPr lang="en-US" altLang="zh-CN" sz="2200" dirty="0" smtClean="0"/>
              <a:t>1</a:t>
            </a:r>
            <a:r>
              <a:rPr lang="zh-CN" altLang="en-US" sz="2200" dirty="0" smtClean="0">
                <a:ea typeface="宋体" panose="02010600030101010101" pitchFamily="2" charset="-122"/>
              </a:rPr>
              <a:t>楼自助打印机打印</a:t>
            </a:r>
            <a:r>
              <a:rPr lang="en-US" altLang="zh-CN" sz="2200" dirty="0" smtClean="0"/>
              <a:t>)</a:t>
            </a:r>
            <a:endParaRPr lang="en-US" altLang="zh-CN" sz="2200" b="1" dirty="0">
              <a:solidFill>
                <a:srgbClr val="C00000"/>
              </a:solidFill>
            </a:endParaRPr>
          </a:p>
          <a:p>
            <a:pPr>
              <a:lnSpc>
                <a:spcPct val="80000"/>
              </a:lnSpc>
            </a:pPr>
            <a:r>
              <a:rPr lang="en-US" altLang="zh-CN" sz="2200" dirty="0"/>
              <a:t>1</a:t>
            </a:r>
            <a:r>
              <a:rPr lang="en-US" altLang="zh-CN" sz="2200" dirty="0" smtClean="0"/>
              <a:t>. </a:t>
            </a:r>
            <a:r>
              <a:rPr lang="zh-CN" altLang="en-US" sz="2200" dirty="0" smtClean="0">
                <a:ea typeface="宋体" panose="02010600030101010101" pitchFamily="2" charset="-122"/>
              </a:rPr>
              <a:t>答辩</a:t>
            </a:r>
            <a:r>
              <a:rPr lang="zh-CN" altLang="en-US" sz="2200" dirty="0"/>
              <a:t>申请书</a:t>
            </a:r>
            <a:r>
              <a:rPr lang="en-US" altLang="zh-CN" sz="2200" dirty="0"/>
              <a:t>.doc</a:t>
            </a:r>
            <a:r>
              <a:rPr lang="zh-CN" altLang="en-US" sz="2200" dirty="0"/>
              <a:t>（只能从系统下载、打印，内容不能改动）</a:t>
            </a:r>
            <a:endParaRPr lang="zh-CN" altLang="en-US" sz="2200" dirty="0"/>
          </a:p>
          <a:p>
            <a:pPr>
              <a:lnSpc>
                <a:spcPct val="80000"/>
              </a:lnSpc>
            </a:pPr>
            <a:r>
              <a:rPr lang="en-US" altLang="zh-CN" sz="2200" dirty="0"/>
              <a:t>2</a:t>
            </a:r>
            <a:r>
              <a:rPr lang="en-US" altLang="zh-CN" sz="2200" dirty="0" smtClean="0"/>
              <a:t>. </a:t>
            </a:r>
            <a:r>
              <a:rPr lang="zh-CN" altLang="en-US" sz="2200" dirty="0" smtClean="0"/>
              <a:t>博士</a:t>
            </a:r>
            <a:r>
              <a:rPr lang="zh-CN" altLang="en-US" sz="2200" dirty="0"/>
              <a:t>论文审查表（硕士无需提供）</a:t>
            </a:r>
            <a:endParaRPr lang="zh-CN" altLang="en-US" sz="2200" dirty="0"/>
          </a:p>
          <a:p>
            <a:pPr>
              <a:lnSpc>
                <a:spcPct val="80000"/>
              </a:lnSpc>
            </a:pPr>
            <a:r>
              <a:rPr lang="en-US" altLang="zh-CN" sz="2200" dirty="0"/>
              <a:t>3. </a:t>
            </a:r>
            <a:r>
              <a:rPr lang="zh-CN" altLang="en-US" sz="2200" dirty="0">
                <a:ea typeface="宋体" panose="02010600030101010101" pitchFamily="2" charset="-122"/>
              </a:rPr>
              <a:t>培养本完成至预答辩小结之前所有内容</a:t>
            </a:r>
            <a:endParaRPr lang="zh-CN" altLang="en-US" sz="2200" dirty="0"/>
          </a:p>
          <a:p>
            <a:pPr>
              <a:lnSpc>
                <a:spcPct val="80000"/>
              </a:lnSpc>
            </a:pPr>
            <a:r>
              <a:rPr lang="en-US" altLang="zh-CN" sz="2200" dirty="0" smtClean="0"/>
              <a:t>4. </a:t>
            </a:r>
            <a:r>
              <a:rPr lang="zh-CN" altLang="en-US" sz="2200" dirty="0" smtClean="0">
                <a:ea typeface="宋体" panose="02010600030101010101" pitchFamily="2" charset="-122"/>
              </a:rPr>
              <a:t>博士提供符合格式的送审</a:t>
            </a:r>
            <a:r>
              <a:rPr lang="zh-CN" altLang="en-US" sz="2200" dirty="0" smtClean="0"/>
              <a:t>论文电子版、博士自评表电子版待学院上传教育部网站</a:t>
            </a:r>
            <a:endParaRPr lang="zh-CN" altLang="en-US" sz="2200" dirty="0"/>
          </a:p>
          <a:p>
            <a:pPr>
              <a:lnSpc>
                <a:spcPct val="80000"/>
              </a:lnSpc>
            </a:pPr>
            <a:r>
              <a:rPr lang="en-US" altLang="zh-CN" sz="2200" dirty="0" smtClean="0"/>
              <a:t>5. </a:t>
            </a:r>
            <a:r>
              <a:rPr lang="zh-CN" altLang="en-US" sz="2200" dirty="0" smtClean="0">
                <a:ea typeface="宋体" panose="02010600030101010101" pitchFamily="2" charset="-122"/>
              </a:rPr>
              <a:t>硕士提供</a:t>
            </a:r>
            <a:r>
              <a:rPr lang="zh-CN" altLang="en-US" sz="2200" dirty="0" smtClean="0"/>
              <a:t>评</a:t>
            </a:r>
            <a:r>
              <a:rPr lang="zh-CN" altLang="en-US" sz="2200" dirty="0"/>
              <a:t>阅人参考名单</a:t>
            </a:r>
            <a:r>
              <a:rPr lang="zh-CN" altLang="en-US" sz="2200" dirty="0" smtClean="0"/>
              <a:t>（需</a:t>
            </a:r>
            <a:r>
              <a:rPr lang="zh-CN" altLang="en-US" sz="2200" dirty="0"/>
              <a:t>准确提供评阅人</a:t>
            </a:r>
            <a:r>
              <a:rPr lang="zh-CN" altLang="en-US" sz="2200" b="1" dirty="0">
                <a:solidFill>
                  <a:schemeClr val="tx2">
                    <a:lumMod val="75000"/>
                  </a:schemeClr>
                </a:solidFill>
              </a:rPr>
              <a:t>联系号码、邮箱地址</a:t>
            </a:r>
            <a:r>
              <a:rPr lang="zh-CN" altLang="en-US" sz="2200" dirty="0"/>
              <a:t>）</a:t>
            </a:r>
            <a:endParaRPr lang="zh-CN" altLang="en-US" sz="2200" dirty="0"/>
          </a:p>
          <a:p>
            <a:pPr>
              <a:lnSpc>
                <a:spcPct val="80000"/>
              </a:lnSpc>
            </a:pPr>
            <a:r>
              <a:rPr lang="en-US" altLang="zh-CN" sz="2200" dirty="0" smtClean="0"/>
              <a:t>6. </a:t>
            </a:r>
            <a:r>
              <a:rPr lang="zh-CN" altLang="en-US" sz="2200" dirty="0" smtClean="0"/>
              <a:t>已</a:t>
            </a:r>
            <a:r>
              <a:rPr lang="zh-CN" altLang="en-US" sz="2200" dirty="0"/>
              <a:t>发表的学术论文</a:t>
            </a:r>
            <a:r>
              <a:rPr lang="en-US" altLang="zh-CN" sz="2200" dirty="0" smtClean="0"/>
              <a:t>(</a:t>
            </a:r>
            <a:r>
              <a:rPr lang="en-US" altLang="zh-CN" sz="2200" dirty="0" smtClean="0">
                <a:solidFill>
                  <a:srgbClr val="C00000"/>
                </a:solidFill>
              </a:rPr>
              <a:t>5</a:t>
            </a:r>
            <a:r>
              <a:rPr lang="zh-CN" altLang="en-US" sz="2200" dirty="0">
                <a:solidFill>
                  <a:srgbClr val="C00000"/>
                </a:solidFill>
              </a:rPr>
              <a:t>月</a:t>
            </a:r>
            <a:r>
              <a:rPr lang="en-US" altLang="zh-CN" sz="2200" dirty="0" smtClean="0">
                <a:solidFill>
                  <a:srgbClr val="C00000"/>
                </a:solidFill>
              </a:rPr>
              <a:t>22</a:t>
            </a:r>
            <a:r>
              <a:rPr lang="zh-CN" altLang="en-US" sz="2200" dirty="0" smtClean="0">
                <a:solidFill>
                  <a:srgbClr val="C00000"/>
                </a:solidFill>
              </a:rPr>
              <a:t>日前</a:t>
            </a:r>
            <a:r>
              <a:rPr lang="zh-CN" altLang="en-US" sz="2200" dirty="0">
                <a:solidFill>
                  <a:srgbClr val="C00000"/>
                </a:solidFill>
              </a:rPr>
              <a:t>交、无文章不影响申请答</a:t>
            </a:r>
            <a:r>
              <a:rPr lang="zh-CN" altLang="en-US" sz="2200" dirty="0" smtClean="0">
                <a:solidFill>
                  <a:srgbClr val="C00000"/>
                </a:solidFill>
              </a:rPr>
              <a:t>辩，但博士可能有需要答辩两次的风险</a:t>
            </a:r>
            <a:r>
              <a:rPr lang="en-US" altLang="zh-CN" sz="2200" dirty="0" smtClean="0"/>
              <a:t>)</a:t>
            </a:r>
            <a:endParaRPr lang="en-US" altLang="zh-CN" sz="2200" dirty="0"/>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ChangeArrowheads="1"/>
          </p:cNvSpPr>
          <p:nvPr>
            <p:ph type="title"/>
          </p:nvPr>
        </p:nvSpPr>
        <p:spPr>
          <a:xfrm>
            <a:off x="685800" y="152400"/>
            <a:ext cx="6629400" cy="990600"/>
          </a:xfrm>
        </p:spPr>
        <p:txBody>
          <a:bodyPr/>
          <a:lstStyle/>
          <a:p>
            <a:pPr algn="l"/>
            <a:r>
              <a:rPr lang="en-US" altLang="zh-CN" sz="4000" dirty="0">
                <a:solidFill>
                  <a:schemeClr val="accent2"/>
                </a:solidFill>
                <a:ea typeface="黑体" panose="02010609060101010101" pitchFamily="49" charset="-122"/>
              </a:rPr>
              <a:t>3</a:t>
            </a:r>
            <a:r>
              <a:rPr lang="zh-CN" altLang="en-US" sz="4000" dirty="0">
                <a:solidFill>
                  <a:schemeClr val="accent2"/>
                </a:solidFill>
                <a:ea typeface="黑体" panose="02010609060101010101" pitchFamily="49" charset="-122"/>
              </a:rPr>
              <a:t>、注意事项</a:t>
            </a:r>
            <a:endParaRPr lang="zh-CN" altLang="en-US" sz="4000" dirty="0">
              <a:solidFill>
                <a:schemeClr val="accent2"/>
              </a:solidFill>
              <a:ea typeface="黑体" panose="02010609060101010101" pitchFamily="49" charset="-122"/>
            </a:endParaRPr>
          </a:p>
        </p:txBody>
      </p:sp>
      <p:sp>
        <p:nvSpPr>
          <p:cNvPr id="755715" name="Rectangle 3"/>
          <p:cNvSpPr>
            <a:spLocks noGrp="1" noChangeArrowheads="1"/>
          </p:cNvSpPr>
          <p:nvPr>
            <p:ph idx="1"/>
          </p:nvPr>
        </p:nvSpPr>
        <p:spPr>
          <a:xfrm>
            <a:off x="685800" y="1295400"/>
            <a:ext cx="7696200" cy="3657600"/>
          </a:xfrm>
        </p:spPr>
        <p:txBody>
          <a:bodyPr/>
          <a:lstStyle/>
          <a:p>
            <a:pPr>
              <a:lnSpc>
                <a:spcPct val="90000"/>
              </a:lnSpc>
            </a:pPr>
            <a:r>
              <a:rPr lang="en-US" altLang="zh-CN" sz="3000" dirty="0"/>
              <a:t>(1)</a:t>
            </a:r>
            <a:r>
              <a:rPr lang="zh-CN" altLang="en-US" sz="3000" dirty="0"/>
              <a:t>、论文格式</a:t>
            </a:r>
            <a:endParaRPr lang="zh-CN" altLang="en-US" sz="3000" dirty="0"/>
          </a:p>
          <a:p>
            <a:pPr>
              <a:lnSpc>
                <a:spcPct val="90000"/>
              </a:lnSpc>
            </a:pPr>
            <a:r>
              <a:rPr lang="zh-CN" altLang="en-US" sz="3000" dirty="0"/>
              <a:t>论文应严格按中山大学论文格式要求制作 </a:t>
            </a:r>
            <a:r>
              <a:rPr lang="en-US" altLang="zh-CN" sz="3000" dirty="0"/>
              <a:t>(</a:t>
            </a:r>
            <a:r>
              <a:rPr lang="zh-CN" altLang="en-US" sz="3000" dirty="0">
                <a:solidFill>
                  <a:srgbClr val="C00000"/>
                </a:solidFill>
              </a:rPr>
              <a:t>以规定为准、切勿以讹传讹</a:t>
            </a:r>
            <a:r>
              <a:rPr lang="en-US" altLang="zh-CN" sz="3000" dirty="0"/>
              <a:t>)</a:t>
            </a:r>
            <a:endParaRPr lang="en-US" altLang="zh-CN" sz="3000" dirty="0"/>
          </a:p>
          <a:p>
            <a:pPr>
              <a:lnSpc>
                <a:spcPct val="90000"/>
              </a:lnSpc>
            </a:pPr>
            <a:r>
              <a:rPr lang="zh-CN" altLang="en-US" sz="3000" dirty="0">
                <a:hlinkClick r:id="rId1" action="ppaction://hlinkfile"/>
              </a:rPr>
              <a:t>中山大学学位论文结构形式</a:t>
            </a:r>
            <a:r>
              <a:rPr lang="en-US" altLang="zh-CN" sz="3000" dirty="0">
                <a:hlinkClick r:id="rId1" action="ppaction://hlinkfile"/>
              </a:rPr>
              <a:t>.doc</a:t>
            </a:r>
            <a:endParaRPr lang="en-US" altLang="zh-CN" sz="3000" dirty="0">
              <a:hlinkClick r:id="rId1" action="ppaction://hlinkfile"/>
            </a:endParaRPr>
          </a:p>
          <a:p>
            <a:pPr>
              <a:lnSpc>
                <a:spcPct val="90000"/>
              </a:lnSpc>
            </a:pPr>
            <a:r>
              <a:rPr lang="en-US" altLang="zh-CN" sz="3000" dirty="0">
                <a:hlinkClick r:id="rId2" action="ppaction://hlinkfile"/>
              </a:rPr>
              <a:t>中山大学博士硕士论文模板.doc</a:t>
            </a:r>
            <a:endParaRPr lang="en-US" altLang="zh-CN" sz="3000" dirty="0"/>
          </a:p>
          <a:p>
            <a:pPr>
              <a:lnSpc>
                <a:spcPct val="90000"/>
              </a:lnSpc>
            </a:pPr>
            <a:r>
              <a:rPr lang="zh-CN" altLang="en-US" sz="3000" dirty="0"/>
              <a:t>编号：学号；</a:t>
            </a:r>
            <a:r>
              <a:rPr lang="zh-CN" altLang="en-US" sz="3000" dirty="0">
                <a:solidFill>
                  <a:srgbClr val="C00000"/>
                </a:solidFill>
              </a:rPr>
              <a:t>密级：公</a:t>
            </a:r>
            <a:r>
              <a:rPr lang="zh-CN" altLang="en-US" sz="3000" dirty="0" smtClean="0">
                <a:solidFill>
                  <a:srgbClr val="C00000"/>
                </a:solidFill>
              </a:rPr>
              <a:t>开</a:t>
            </a:r>
            <a:endParaRPr lang="zh-CN" altLang="en-US" sz="3000" dirty="0">
              <a:solidFill>
                <a:srgbClr val="C00000"/>
              </a:solidFill>
            </a:endParaRPr>
          </a:p>
          <a:p>
            <a:pPr>
              <a:lnSpc>
                <a:spcPct val="90000"/>
              </a:lnSpc>
            </a:pPr>
            <a:r>
              <a:rPr lang="zh-CN" altLang="en-US" sz="3000" dirty="0"/>
              <a:t>专业名称、导师按学籍记录填写</a:t>
            </a:r>
            <a:endParaRPr lang="zh-CN" altLang="en-US" sz="3000" dirty="0"/>
          </a:p>
          <a:p>
            <a:pPr>
              <a:lnSpc>
                <a:spcPct val="90000"/>
              </a:lnSpc>
              <a:buFontTx/>
              <a:buNone/>
            </a:pPr>
            <a:r>
              <a:rPr lang="zh-CN" altLang="en-US" sz="3000" dirty="0">
                <a:solidFill>
                  <a:srgbClr val="C00000"/>
                </a:solidFill>
              </a:rPr>
              <a:t>（常见错误：呼吸内科、骨科等临床科室名称、协助指导者做导师、密级错误）</a:t>
            </a:r>
            <a:endParaRPr lang="zh-CN" altLang="en-US" sz="3000" dirty="0">
              <a:solidFill>
                <a:srgbClr val="C00000"/>
              </a:solidFill>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530" name="Rectangle 2"/>
          <p:cNvSpPr>
            <a:spLocks noGrp="1" noChangeArrowheads="1"/>
          </p:cNvSpPr>
          <p:nvPr>
            <p:ph type="title"/>
          </p:nvPr>
        </p:nvSpPr>
        <p:spPr>
          <a:xfrm>
            <a:off x="685800" y="152400"/>
            <a:ext cx="6781800" cy="1066800"/>
          </a:xfrm>
        </p:spPr>
        <p:txBody>
          <a:bodyPr/>
          <a:lstStyle/>
          <a:p>
            <a:pPr algn="l"/>
            <a:r>
              <a:rPr lang="en-US" altLang="zh-CN" dirty="0">
                <a:solidFill>
                  <a:schemeClr val="accent2"/>
                </a:solidFill>
                <a:ea typeface="黑体" panose="02010609060101010101" pitchFamily="49" charset="-122"/>
              </a:rPr>
              <a:t>3</a:t>
            </a:r>
            <a:r>
              <a:rPr lang="zh-CN" altLang="en-US" dirty="0">
                <a:solidFill>
                  <a:schemeClr val="accent2"/>
                </a:solidFill>
                <a:ea typeface="黑体" panose="02010609060101010101" pitchFamily="49" charset="-122"/>
              </a:rPr>
              <a:t>、注意事项</a:t>
            </a:r>
            <a:endParaRPr lang="zh-CN" altLang="en-US" dirty="0">
              <a:solidFill>
                <a:schemeClr val="accent2"/>
              </a:solidFill>
              <a:ea typeface="黑体" panose="02010609060101010101" pitchFamily="49" charset="-122"/>
            </a:endParaRPr>
          </a:p>
        </p:txBody>
      </p:sp>
      <p:sp>
        <p:nvSpPr>
          <p:cNvPr id="790531" name="Rectangle 3"/>
          <p:cNvSpPr>
            <a:spLocks noGrp="1" noChangeArrowheads="1"/>
          </p:cNvSpPr>
          <p:nvPr>
            <p:ph idx="1"/>
          </p:nvPr>
        </p:nvSpPr>
        <p:spPr>
          <a:xfrm>
            <a:off x="685800" y="1447800"/>
            <a:ext cx="7696200" cy="3657600"/>
          </a:xfrm>
        </p:spPr>
        <p:txBody>
          <a:bodyPr/>
          <a:lstStyle/>
          <a:p>
            <a:r>
              <a:rPr lang="en-US" altLang="zh-CN" sz="3600" dirty="0">
                <a:solidFill>
                  <a:srgbClr val="C00000"/>
                </a:solidFill>
              </a:rPr>
              <a:t>(2)</a:t>
            </a:r>
            <a:r>
              <a:rPr lang="zh-CN" altLang="en-US" sz="3600" dirty="0">
                <a:solidFill>
                  <a:srgbClr val="C00000"/>
                </a:solidFill>
              </a:rPr>
              <a:t>、博士匿名评审论文格式：</a:t>
            </a:r>
            <a:endParaRPr lang="zh-CN" altLang="en-US" sz="3600" dirty="0">
              <a:solidFill>
                <a:srgbClr val="C00000"/>
              </a:solidFill>
            </a:endParaRPr>
          </a:p>
          <a:p>
            <a:r>
              <a:rPr lang="zh-CN" altLang="en-US" sz="3600" dirty="0"/>
              <a:t>相应处省略导师、研究生姓名</a:t>
            </a:r>
            <a:endParaRPr lang="zh-CN" altLang="en-US" sz="3600" dirty="0"/>
          </a:p>
          <a:p>
            <a:r>
              <a:rPr lang="zh-CN" altLang="en-US" sz="3600" dirty="0"/>
              <a:t>附录中论文成果清</a:t>
            </a:r>
            <a:r>
              <a:rPr lang="zh-CN" altLang="en-US" sz="3600" dirty="0" smtClean="0"/>
              <a:t>单（</a:t>
            </a:r>
            <a:r>
              <a:rPr lang="zh-CN" altLang="en-US" sz="3600" dirty="0"/>
              <a:t>匿名评时建议格式：</a:t>
            </a:r>
            <a:r>
              <a:rPr lang="zh-CN" altLang="en-US" sz="3600" u="sng" dirty="0"/>
              <a:t>作者排名、期刊名、出版年份）</a:t>
            </a:r>
            <a:endParaRPr lang="zh-CN" altLang="en-US" sz="3600" u="sng" dirty="0"/>
          </a:p>
          <a:p>
            <a:r>
              <a:rPr lang="zh-CN" altLang="en-US" sz="3600" u="sng" dirty="0"/>
              <a:t>省略致谢部分</a:t>
            </a:r>
            <a:endParaRPr lang="zh-CN" altLang="en-US" sz="3600" u="sng" dirty="0"/>
          </a:p>
          <a:p>
            <a:endParaRPr lang="en-US" altLang="zh-CN" sz="2800" dirty="0"/>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rayons">
  <a:themeElements>
    <a:clrScheme name="Office 主题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Office 主题">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Comic Sans MS" panose="030F0702030302020204"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Comic Sans MS" panose="030F0702030302020204" pitchFamily="66" charset="0"/>
          </a:defRPr>
        </a:defPPr>
      </a:lstStyle>
    </a:lnDef>
  </a:objectDefaults>
  <a:extraClrSchemeLst>
    <a:extraClrScheme>
      <a:clrScheme name="Office 主题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Office 主题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Office 主题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Office 主题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Office 主题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5117</Words>
  <Application>WPS 演示</Application>
  <PresentationFormat>全屏显示(4:3)</PresentationFormat>
  <Paragraphs>306</Paragraphs>
  <Slides>31</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31</vt:i4>
      </vt:variant>
    </vt:vector>
  </HeadingPairs>
  <TitlesOfParts>
    <vt:vector size="42" baseType="lpstr">
      <vt:lpstr>Arial</vt:lpstr>
      <vt:lpstr>宋体</vt:lpstr>
      <vt:lpstr>Wingdings</vt:lpstr>
      <vt:lpstr>Times New Roman</vt:lpstr>
      <vt:lpstr>Comic Sans MS</vt:lpstr>
      <vt:lpstr>黑体</vt:lpstr>
      <vt:lpstr>微软雅黑</vt:lpstr>
      <vt:lpstr>Arial Unicode MS</vt:lpstr>
      <vt:lpstr>华文行楷</vt:lpstr>
      <vt:lpstr>自定义设计方案</vt:lpstr>
      <vt:lpstr>Crayons</vt:lpstr>
      <vt:lpstr>PowerPoint 演示文稿</vt:lpstr>
      <vt:lpstr>PowerPoint 演示文稿</vt:lpstr>
      <vt:lpstr>一、工作安排</vt:lpstr>
      <vt:lpstr>二、论文预答辩</vt:lpstr>
      <vt:lpstr>三、论文重合度检测</vt:lpstr>
      <vt:lpstr>四、申请答辩</vt:lpstr>
      <vt:lpstr>  2、提交申请答辩材料（博士4月10日，硕士4月20日前）</vt:lpstr>
      <vt:lpstr>3、注意事项</vt:lpstr>
      <vt:lpstr>3、注意事项</vt:lpstr>
      <vt:lpstr>3、注意事项</vt:lpstr>
      <vt:lpstr>4、保密论文管理</vt:lpstr>
      <vt:lpstr>五、论文送审</vt:lpstr>
      <vt:lpstr>2、论文评阅人要求：</vt:lpstr>
      <vt:lpstr>3.评阅结果对毕业答辩的影响</vt:lpstr>
      <vt:lpstr>4、注意事项</vt:lpstr>
      <vt:lpstr>续：注意事项</vt:lpstr>
      <vt:lpstr>5、评阅结果回收</vt:lpstr>
      <vt:lpstr>六、举行论文答辩会 </vt:lpstr>
      <vt:lpstr>PowerPoint 演示文稿</vt:lpstr>
      <vt:lpstr>六、论文答辩会</vt:lpstr>
      <vt:lpstr>七、上交答辩材料</vt:lpstr>
      <vt:lpstr>八、论文抽查</vt:lpstr>
      <vt:lpstr>八、论文抽查</vt:lpstr>
      <vt:lpstr>九、学位授予审核</vt:lpstr>
      <vt:lpstr>九、学位授予审核</vt:lpstr>
      <vt:lpstr>九、学位授予审核</vt:lpstr>
      <vt:lpstr>九、学位授予审核</vt:lpstr>
      <vt:lpstr>十、其它事项</vt:lpstr>
      <vt:lpstr>十、其他事项</vt:lpstr>
      <vt:lpstr>     申请答辩参考程序</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fulilv</dc:creator>
  <cp:lastModifiedBy>crystaI_H娟</cp:lastModifiedBy>
  <cp:revision>594</cp:revision>
  <cp:lastPrinted>2113-01-01T00:00:00Z</cp:lastPrinted>
  <dcterms:created xsi:type="dcterms:W3CDTF">2113-01-01T00:00:00Z</dcterms:created>
  <dcterms:modified xsi:type="dcterms:W3CDTF">2020-05-13T03:33:34Z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2052-11.1.0.9339</vt:lpwstr>
  </property>
</Properties>
</file>